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4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1E83115D-E692-43CE-9488-06D80B1B8024}" type="datetimeFigureOut">
              <a:rPr lang="es-CO" smtClean="0"/>
              <a:t>19/02/2014</a:t>
            </a:fld>
            <a:endParaRPr lang="es-CO"/>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CO"/>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64E708E2-370F-4AF1-BD83-C9CF7584FA72}"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E83115D-E692-43CE-9488-06D80B1B8024}" type="datetimeFigureOut">
              <a:rPr lang="es-CO" smtClean="0"/>
              <a:t>19/02/2014</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64E708E2-370F-4AF1-BD83-C9CF7584FA72}"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E83115D-E692-43CE-9488-06D80B1B8024}" type="datetimeFigureOut">
              <a:rPr lang="es-CO" smtClean="0"/>
              <a:t>19/02/2014</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64E708E2-370F-4AF1-BD83-C9CF7584FA72}"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E83115D-E692-43CE-9488-06D80B1B8024}" type="datetimeFigureOut">
              <a:rPr lang="es-CO" smtClean="0"/>
              <a:t>19/02/2014</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64E708E2-370F-4AF1-BD83-C9CF7584FA72}" type="slidenum">
              <a:rPr lang="es-CO" smtClean="0"/>
              <a:t>‹Nº›</a:t>
            </a:fld>
            <a:endParaRPr lang="es-CO"/>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1E83115D-E692-43CE-9488-06D80B1B8024}" type="datetimeFigureOut">
              <a:rPr lang="es-CO" smtClean="0"/>
              <a:t>19/02/2014</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64E708E2-370F-4AF1-BD83-C9CF7584FA72}" type="slidenum">
              <a:rPr lang="es-CO" smtClean="0"/>
              <a:t>‹Nº›</a:t>
            </a:fld>
            <a:endParaRPr lang="es-CO"/>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E83115D-E692-43CE-9488-06D80B1B8024}" type="datetimeFigureOut">
              <a:rPr lang="es-CO" smtClean="0"/>
              <a:t>19/02/2014</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64E708E2-370F-4AF1-BD83-C9CF7584FA72}" type="slidenum">
              <a:rPr lang="es-CO" smtClean="0"/>
              <a:t>‹Nº›</a:t>
            </a:fld>
            <a:endParaRPr lang="es-CO"/>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1E83115D-E692-43CE-9488-06D80B1B8024}" type="datetimeFigureOut">
              <a:rPr lang="es-CO" smtClean="0"/>
              <a:t>19/02/2014</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p:txBody>
          <a:bodyPr/>
          <a:lstStyle>
            <a:extLst/>
          </a:lstStyle>
          <a:p>
            <a:fld id="{64E708E2-370F-4AF1-BD83-C9CF7584FA72}" type="slidenum">
              <a:rPr lang="es-CO" smtClean="0"/>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1E83115D-E692-43CE-9488-06D80B1B8024}" type="datetimeFigureOut">
              <a:rPr lang="es-CO" smtClean="0"/>
              <a:t>19/02/2014</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64E708E2-370F-4AF1-BD83-C9CF7584FA72}" type="slidenum">
              <a:rPr lang="es-CO" smtClean="0"/>
              <a:t>‹Nº›</a:t>
            </a:fld>
            <a:endParaRPr lang="es-CO"/>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1E83115D-E692-43CE-9488-06D80B1B8024}" type="datetimeFigureOut">
              <a:rPr lang="es-CO" smtClean="0"/>
              <a:t>19/02/2014</a:t>
            </a:fld>
            <a:endParaRPr lang="es-CO"/>
          </a:p>
        </p:txBody>
      </p:sp>
      <p:sp>
        <p:nvSpPr>
          <p:cNvPr id="3" name="2 Marcador de pie de página"/>
          <p:cNvSpPr>
            <a:spLocks noGrp="1"/>
          </p:cNvSpPr>
          <p:nvPr>
            <p:ph type="ftr" sz="quarter" idx="11"/>
          </p:nvPr>
        </p:nvSpPr>
        <p:spPr/>
        <p:txBody>
          <a:bodyPr/>
          <a:lstStyle>
            <a:extLst/>
          </a:lstStyle>
          <a:p>
            <a:endParaRPr lang="es-CO"/>
          </a:p>
        </p:txBody>
      </p:sp>
      <p:sp>
        <p:nvSpPr>
          <p:cNvPr id="4" name="3 Marcador de número de diapositiva"/>
          <p:cNvSpPr>
            <a:spLocks noGrp="1"/>
          </p:cNvSpPr>
          <p:nvPr>
            <p:ph type="sldNum" sz="quarter" idx="12"/>
          </p:nvPr>
        </p:nvSpPr>
        <p:spPr/>
        <p:txBody>
          <a:bodyPr/>
          <a:lstStyle>
            <a:extLst/>
          </a:lstStyle>
          <a:p>
            <a:fld id="{64E708E2-370F-4AF1-BD83-C9CF7584FA72}"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1E83115D-E692-43CE-9488-06D80B1B8024}" type="datetimeFigureOut">
              <a:rPr lang="es-CO" smtClean="0"/>
              <a:t>19/02/2014</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64E708E2-370F-4AF1-BD83-C9CF7584FA72}" type="slidenum">
              <a:rPr lang="es-CO" smtClean="0"/>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1E83115D-E692-43CE-9488-06D80B1B8024}" type="datetimeFigureOut">
              <a:rPr lang="es-CO" smtClean="0"/>
              <a:t>19/02/2014</a:t>
            </a:fld>
            <a:endParaRPr lang="es-CO"/>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CO"/>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64E708E2-370F-4AF1-BD83-C9CF7584FA72}" type="slidenum">
              <a:rPr lang="es-CO" smtClean="0"/>
              <a:t>‹Nº›</a:t>
            </a:fld>
            <a:endParaRPr lang="es-CO"/>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E83115D-E692-43CE-9488-06D80B1B8024}" type="datetimeFigureOut">
              <a:rPr lang="es-CO" smtClean="0"/>
              <a:t>19/02/2014</a:t>
            </a:fld>
            <a:endParaRPr lang="es-CO"/>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CO"/>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4E708E2-370F-4AF1-BD83-C9CF7584FA72}"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algn="just"/>
            <a:r>
              <a:rPr lang="es-ES" sz="2700" b="1" dirty="0" smtClean="0"/>
              <a:t/>
            </a:r>
            <a:br>
              <a:rPr lang="es-ES" sz="2700" b="1" dirty="0" smtClean="0"/>
            </a:br>
            <a:r>
              <a:rPr lang="es-ES" sz="2700" b="1" dirty="0"/>
              <a:t/>
            </a:r>
            <a:br>
              <a:rPr lang="es-ES" sz="2700" b="1" dirty="0"/>
            </a:br>
            <a:r>
              <a:rPr lang="es-ES" sz="2700" b="1" dirty="0" smtClean="0"/>
              <a:t>Con </a:t>
            </a:r>
            <a:r>
              <a:rPr lang="es-ES" sz="2700" b="1" dirty="0"/>
              <a:t>relación al Acuerdo 060 de 2001, </a:t>
            </a:r>
            <a:r>
              <a:rPr lang="es-CO" sz="2700" dirty="0"/>
              <a:t/>
            </a:r>
            <a:br>
              <a:rPr lang="es-CO" sz="2700" dirty="0"/>
            </a:br>
            <a:r>
              <a:rPr lang="es-CO" sz="2700" dirty="0" smtClean="0"/>
              <a:t/>
            </a:r>
            <a:br>
              <a:rPr lang="es-CO" sz="2700" dirty="0" smtClean="0"/>
            </a:br>
            <a:r>
              <a:rPr lang="es-CO" sz="2700" dirty="0" smtClean="0"/>
              <a:t>POR </a:t>
            </a:r>
            <a:r>
              <a:rPr lang="es-CO" sz="2700" dirty="0"/>
              <a:t>EL CUAL SE ESTABLECEN PAUTAS PARA LA ADMINISTRACIÓN DE LAS COMUNICACIONES OFICIALES EN LAS ENTIDADES PÚBLICAS Y LAS PRIVADAS QUE CUMPLEN FUNCIONES PÚBLICAS.</a:t>
            </a:r>
            <a:r>
              <a:rPr lang="es-CO" dirty="0"/>
              <a:t/>
            </a:r>
            <a:br>
              <a:rPr lang="es-CO" dirty="0"/>
            </a:br>
            <a:endParaRPr lang="es-C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772400" cy="1470025"/>
          </a:xfrm>
        </p:spPr>
        <p:txBody>
          <a:bodyPr>
            <a:normAutofit fontScale="90000"/>
          </a:bodyPr>
          <a:lstStyle/>
          <a:p>
            <a:r>
              <a:rPr lang="es-ES" dirty="0"/>
              <a:t>Comunicaciones  oficiales por correo electrónico</a:t>
            </a:r>
            <a:r>
              <a:rPr lang="es-CO" dirty="0"/>
              <a:t/>
            </a:r>
            <a:br>
              <a:rPr lang="es-CO" dirty="0"/>
            </a:br>
            <a:endParaRPr lang="es-CO" dirty="0"/>
          </a:p>
        </p:txBody>
      </p:sp>
      <p:sp>
        <p:nvSpPr>
          <p:cNvPr id="3" name="2 Subtítulo"/>
          <p:cNvSpPr>
            <a:spLocks noGrp="1"/>
          </p:cNvSpPr>
          <p:nvPr>
            <p:ph type="subTitle" idx="1"/>
          </p:nvPr>
        </p:nvSpPr>
        <p:spPr>
          <a:xfrm>
            <a:off x="1371600" y="2276872"/>
            <a:ext cx="6400800" cy="3361928"/>
          </a:xfrm>
        </p:spPr>
        <p:txBody>
          <a:bodyPr>
            <a:normAutofit/>
          </a:bodyPr>
          <a:lstStyle/>
          <a:p>
            <a:r>
              <a:rPr lang="es-CO" dirty="0">
                <a:solidFill>
                  <a:schemeClr val="tx2">
                    <a:lumMod val="75000"/>
                  </a:schemeClr>
                </a:solidFill>
              </a:rPr>
              <a:t>Las entidades que dispongan de Internet y servicios de correo electrónico, reglamentarán su utilización y asignarán responsabilidades de acuerdo con la cantidad de cuentas habilitadas.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548680"/>
            <a:ext cx="7772400" cy="1470025"/>
          </a:xfrm>
        </p:spPr>
        <p:txBody>
          <a:bodyPr>
            <a:normAutofit fontScale="90000"/>
          </a:bodyPr>
          <a:lstStyle/>
          <a:p>
            <a:r>
              <a:rPr lang="es-ES" dirty="0" smtClean="0"/>
              <a:t>horario de atención al público en la unidad de correspondencia</a:t>
            </a:r>
            <a:endParaRPr lang="es-CO" dirty="0"/>
          </a:p>
        </p:txBody>
      </p:sp>
      <p:sp>
        <p:nvSpPr>
          <p:cNvPr id="3" name="2 Subtítulo"/>
          <p:cNvSpPr>
            <a:spLocks noGrp="1"/>
          </p:cNvSpPr>
          <p:nvPr>
            <p:ph type="subTitle" idx="1"/>
          </p:nvPr>
        </p:nvSpPr>
        <p:spPr>
          <a:xfrm>
            <a:off x="1371600" y="2564904"/>
            <a:ext cx="6400800" cy="3073896"/>
          </a:xfrm>
        </p:spPr>
        <p:txBody>
          <a:bodyPr>
            <a:normAutofit/>
          </a:bodyPr>
          <a:lstStyle/>
          <a:p>
            <a:pPr lvl="0"/>
            <a:r>
              <a:rPr lang="es-ES" dirty="0" smtClean="0"/>
              <a:t>.</a:t>
            </a:r>
            <a:endParaRPr lang="es-CO" dirty="0"/>
          </a:p>
          <a:p>
            <a:r>
              <a:rPr lang="es-ES" dirty="0"/>
              <a:t> </a:t>
            </a:r>
            <a:endParaRPr lang="es-CO" dirty="0"/>
          </a:p>
          <a:p>
            <a:r>
              <a:rPr lang="es-CO" dirty="0">
                <a:solidFill>
                  <a:schemeClr val="tx2">
                    <a:lumMod val="75000"/>
                  </a:schemeClr>
                </a:solidFill>
              </a:rPr>
              <a:t>Todas las unidades de correspondencia, informarán el horario de atención al público en un lugar visible y de fácil acceso para los ciudadanos</a:t>
            </a:r>
          </a:p>
          <a:p>
            <a:endParaRPr lang="es-CO"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21039" t="43213" r="5426" b="18834"/>
          <a:stretch>
            <a:fillRect/>
          </a:stretch>
        </p:blipFill>
        <p:spPr bwMode="auto">
          <a:xfrm>
            <a:off x="755576" y="2492896"/>
            <a:ext cx="7704856" cy="2304256"/>
          </a:xfrm>
          <a:prstGeom prst="rect">
            <a:avLst/>
          </a:prstGeom>
          <a:noFill/>
          <a:ln>
            <a:noFill/>
          </a:ln>
        </p:spPr>
      </p:pic>
      <p:sp>
        <p:nvSpPr>
          <p:cNvPr id="2" name="1 Título"/>
          <p:cNvSpPr>
            <a:spLocks noGrp="1"/>
          </p:cNvSpPr>
          <p:nvPr>
            <p:ph type="title"/>
          </p:nvPr>
        </p:nvSpPr>
        <p:spPr>
          <a:xfrm>
            <a:off x="467544" y="692696"/>
            <a:ext cx="8229600" cy="1143000"/>
          </a:xfrm>
        </p:spPr>
        <p:txBody>
          <a:bodyPr>
            <a:normAutofit fontScale="90000"/>
          </a:bodyPr>
          <a:lstStyle/>
          <a:p>
            <a:r>
              <a:rPr lang="es-CO" dirty="0" smtClean="0"/>
              <a:t>Procedimiento  para el recibo de documentos</a:t>
            </a:r>
            <a:endParaRPr lang="es-C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dirty="0" smtClean="0"/>
              <a:t>consiste </a:t>
            </a:r>
            <a:r>
              <a:rPr lang="es-ES" dirty="0"/>
              <a:t>en recibir las comunicaciones provenientes de distintas fuentes y diversos conductos, estos conductos pueden ser directos e indirectos.</a:t>
            </a:r>
            <a:endParaRPr lang="es-CO" dirty="0"/>
          </a:p>
          <a:p>
            <a:endParaRPr lang="es-CO" dirty="0"/>
          </a:p>
        </p:txBody>
      </p:sp>
      <p:sp>
        <p:nvSpPr>
          <p:cNvPr id="2" name="1 Título"/>
          <p:cNvSpPr>
            <a:spLocks noGrp="1"/>
          </p:cNvSpPr>
          <p:nvPr>
            <p:ph type="title"/>
          </p:nvPr>
        </p:nvSpPr>
        <p:spPr/>
        <p:txBody>
          <a:bodyPr/>
          <a:lstStyle/>
          <a:p>
            <a:r>
              <a:rPr lang="es-ES" dirty="0" smtClean="0"/>
              <a:t>Recepción: </a:t>
            </a:r>
            <a:endParaRPr lang="es-CO" dirty="0"/>
          </a:p>
        </p:txBody>
      </p:sp>
      <p:pic>
        <p:nvPicPr>
          <p:cNvPr id="8196" name="Picture 4" descr="https://encrypted-tbn3.gstatic.com/images?q=tbn:ANd9GcSkUL3Vt2do0rraOObH59aw7C9op43WIVwTfHWVvnzpUVP9tk5DRMIcf9hw"/>
          <p:cNvPicPr>
            <a:picLocks noChangeAspect="1" noChangeArrowheads="1"/>
          </p:cNvPicPr>
          <p:nvPr/>
        </p:nvPicPr>
        <p:blipFill>
          <a:blip r:embed="rId2" cstate="print"/>
          <a:srcRect/>
          <a:stretch>
            <a:fillRect/>
          </a:stretch>
        </p:blipFill>
        <p:spPr bwMode="auto">
          <a:xfrm>
            <a:off x="5076056" y="3645024"/>
            <a:ext cx="1905000" cy="21336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dirty="0" smtClean="0"/>
              <a:t>consiste </a:t>
            </a:r>
            <a:r>
              <a:rPr lang="es-ES" dirty="0"/>
              <a:t>en separar los documentos recibidos en diferentes grupos.</a:t>
            </a:r>
            <a:endParaRPr lang="es-CO" dirty="0"/>
          </a:p>
          <a:p>
            <a:endParaRPr lang="es-CO" dirty="0"/>
          </a:p>
        </p:txBody>
      </p:sp>
      <p:sp>
        <p:nvSpPr>
          <p:cNvPr id="2" name="1 Título"/>
          <p:cNvSpPr>
            <a:spLocks noGrp="1"/>
          </p:cNvSpPr>
          <p:nvPr>
            <p:ph type="title"/>
          </p:nvPr>
        </p:nvSpPr>
        <p:spPr/>
        <p:txBody>
          <a:bodyPr/>
          <a:lstStyle/>
          <a:p>
            <a:r>
              <a:rPr lang="es-ES" dirty="0" smtClean="0"/>
              <a:t>Clasificación: </a:t>
            </a:r>
            <a:endParaRPr lang="es-CO" dirty="0"/>
          </a:p>
        </p:txBody>
      </p:sp>
      <p:sp>
        <p:nvSpPr>
          <p:cNvPr id="7170" name="AutoShape 2" descr="data:image/jpeg;base64,/9j/4AAQSkZJRgABAQAAAQABAAD/2wCEAAkGBhQSEBUUEhQWFBQUFxgVFBQXFhQVFBcVFRgVFRQWFxUYHCYeGBkjGRcVHy8gIycpLCwsFR4xNTAqNSYrLCkBCQoKDgwOGg8PFykcHBwpKikpKSkpKS0pKSwsKSwpLCkpKSkpKSkpKSksKSksKSksLCkpLCkpKSkpKSwsLCkpKf/AABEIAOAA4AMBIgACEQEDEQH/xAAcAAACAgMBAQAAAAAAAAAAAAAFBgQHAQIDAAj/xABEEAABAwIDAwoBCgQFBQEBAAABAAIDBBEFEiEGMUETIjJRYXGBkaGxBxQjM0JScoKSwdFTYqLwFSSy4fElQ2NzwtI0/8QAGQEAAgMBAAAAAAAAAAAAAAAAAQIAAwQF/8QAKBEAAgICAgIBAwQDAAAAAAAAAAECESExA0ESIlETMnEEYYGhIzNC/9oADAMBAAIRAxEAPwC3QVHI+eUmyivdaVZqEC0vRSpiZ5xTTI7mpUxTpJmQk4QdUccdEDwrejb9yRIiNo1JYo0SkxplsZG5XrrzlFdLzlY3QSUl7aroHuR5rks7VT3BCSbtEWWVXiH0pXNpW+IfSlc2rjTXsdWGjdO3w/2bbIHTSAOb0WtPulXC8NdPK2Nm93HqCubDKAQxNjaLBosrODj8pZ0U886wim8bpeSqJGbrONh2IcU0fEKmyVpP2mg/v6pXKqnGpNF3G7imeWy0WwKqaHMFc1u4rS6FBPLBWVhGgM0ctCt3LQp0gGCuQ3rrZcgOcigM+gwokw+cUtRpx84u2cYIHopXxTpJod0QlfE+kgwHbCTqjjtyB4SNUdeNEOwozEpbAosIUxo0TwQyPKLyfOUorm1uqaRHk1ebBKG0T73TfOk3HhqVVPQ0Nlc4h9IVzaF2rh84VzaFyZ/cdSGh2+GlDmlfIfqiw8VY9kr/AA9o8lKCd7zf9k0LZxKoGDldyET4nUN2RygbiWu7ju9VXZV0bTsaaSXOARl07+BVLrPzR9rNP6eXrRhZXlkBZmajRwWi6uXMhQhlYKysEKUQ0K0IXQhaFMgGLLmwc5dFiDpIoWTL+ao0/wBIusb+cQudQPnF2jjE/wCqlbFOkU0/VSvig5xQYDthG9HHbkDwnejjtyATeDepYUanGqkq2CGR5ywAvOWWo7ZDnUDRJmPbynOo3JMx/iqeUaOyvK36QrmG3069PNdKz6QrvhEGeeNvW4LlTzKjpp1EuHA6fJTxtHBoU8rWJlgB1Cy3W5LCRzm8ip8Qa7k6Qt4yEDwG9VUnz4nynPE3hYnxSJZYuZ+xt/TqombLIWAtlQzSaPWi3ctCoiGQFqQtwsEIgNCFzyrqQtbI6Js5kL1O3nKXSYdLMbRRvk68rSfXcikOwtaOcadw/FHfyBVkYt6RVKSWGyy8OmzPN+sqXUjnhQsPiyyOHUVOqemF12cgmnopYxTpFM56ISxifSKDIdMK3o47cgmF70a4IBR2gKkhyjxN0XcBNGwoySvXXiuHKapm6IbTuSfj/FNrzcpR2g3lVTyPDZXdb9IUY2Mps9ZH2XKD1v0hTV8N6e9S532Wrm/9nQk64yzllYXluZgFbb3CuVpi8DnRHMO0HpBVYr5mjDgQdQRYjsO9Utj+FmnqHxncCSztYdQVk5o9o18E+gevLy8CsjNf4MOC0suwaSQBqToANSfBHsN2EqpdS0RNPGQ2P5Br7d6eMW9Cymo7F4NWp/vrViU+wVNELzyOktvAsxvpd3qiMNZSUwtDE0EcQBc/iNz6q2PBe2J9W/ti2V/hOylRUdCMtb9t4LG28dT4Apwwn4dwx2M7uWfvy2yxjw3u8USw/GpKp5EYswb37xfqBRKetji6bwSN6vhxRiimXk3X9Il0wDW2a0Bo3BoAAHcNFKYgke1EJNswvw/ZEIcWjducD2X1uVr42l2US45dogNFqh3epNR0gsTQETE20PFZqOkE8sMzEwnmpZxI84pmPRS7W07nPIaLmyjAewrejnBBMObZxHFHIheyVbCiXCywW6yAvLQkOaOUN3SUwlQ3dJUy2Bm6VNoBvTYEq7QDeq5aGhsrit+kKfPhjBpK/tskSt+kKsv4cQWpb/acSsEP9ht5H/jobbrC8VhbGYzxSZ8RsHzwicdKPR33HfsU5qLXQtdG5r9WlpDh2WVUleB4OnaKaw7CJagkQsL7b+DR3uOg902Yf8Obc6pmAH2Y/YyO49y7Q40ynYyGFpdbQaXJI4kAXce0qfHQzyjNK7km77HV1vu308VXHjS3k1yt5eDMDqSlvyMbQ7cXnV3YMzuPktJMRnlPMY9w6wCB5mwPeu0MNPFqBnP2n84+F9AsybSNH17Dut+qtpCLGkRXYHUyHnljB2uzf0t4rozZyniGaoeZDvseay/cOcfE2Uar2qbbmuv2pZxLGs51JPmjga5PbD+M7bhg5OBoa0aCwAHgBuSXWYq95uTvXGea6iuSNXsui1FUiUyqN96M4bjWQ3BPV2d5SzlXaJ1lEqGc7PoJ7bhD6iPngHRT43XAPWAVrURXb28F0WrycZmQwWso0eGASZwesWQ6TEy0c7eJMv7Lg/aIN5O797mAj0PqqlyK6oFoLzYcMxcNCpFOwWBXUFQ5n2Jsev2TSqORsIm3XroPNWHKT3/6WlRXbStb0jY/8JVzp9A8g8wHitTT3N1o6qvHnadLXB7FAqMUcxx3dEnysf1RnyRWw2gkGWKXtocPdyZfwtr1o5/iMdgS8DNuuevVer4RJE5t7Bw3oOnY0XkqDDcGdVVJjaQDlLr9g4K0dl8PMNM2M723v3pVbg8dJLysc4LuiRfgd6Z9m8T5aMneQdVkjDxdsunyeWAwV5ecvWTlRo5yhYi1sjMpJAdvykA246obtHjYjdkB3Al3X3JXrdp7aA3NtAP70SvDNHHxWrGVghpm3jYxhvYuGrrfe3nx0QDEdpbk218UCnxV0mriLcNdPA7ivU2GzS/RxSOB0vlIH5nWCLt6LvFLLM1GKOdx0Q+SYnijM2xlS2Mve1rGjhmzOudBo0HiQiezez9K57jM27mi4a5143WaM5y2G48Dqp4y+BXOKEp8vaoc9aBvNlYrNhqG5dK58tzewdkjbfcA1ttB3qV/gWHRjmU8V+DiC4+ZUURvqL4KyhmzdHXu3eYUllMnKsdEOixre6wCFSVDQb2F1KJYJhwpzjoPFGqDZAnpvt16e65DFFJgqiRo43Oh3e6iCWhQVTJI2uY4ObYWIPZxUi6p3ZTE5qackZsn1mfVOp3dRsFauG4tHMzMw943EeC3RaaOYngX9oHWa49U7fUBJeLPIfa+5w97Jv2od81LbhMz9EpY1GeUdYcbgdzh+6ySFHLYraflmuhefnI7tHaBuRZ015ZB1HTxYf2VdYfgMsdW9zHWc0tcO0PHFOWGYnyk0lxZwc0OA7iE7lcaDZLZrF5erSP0SZjQ1HaB63BThSv5luwf0vI9ksY7Tm4sL9MDwJI9FSsAQd2ZxHPRFhPOYC3w61vO+7Y3dbbHx0P6JUwUSMlBANnAtd1HW490fM96VpGti8eLHAppO0HBAqhykbDxheWnw3JtnlzUZP8AJ7aJQgmHyl8fCeMSNH8w1KZdn356d8Z3jMD4hLEZFJYzWSR1hBccpN1Zvw7q7529t1Xm39LlLHjg7Ke8Js+HdV86P5mAppasKRaIct3vAFyuDDzlB2lrckVr2LtB3cShEZKytdp8TL5XkcXEjw0HopmyWzDZmiWZxyEnIwGxeB9Zz99uoBCsQhzPt1mw73cVIxDF3RuDWGwbYNHABv8AZ80vZvjmNDtFNDB0I4mWtrlBOp+2ecfNR6/bEhxDbECyQnYsXCznHfeyjSVnamsVwSGLGtqOUYWyAObcOt1EG4NxbVBanapjpYooS6VxkjDsxLsjXh3KEOA4aDxQqrm9OHDxWKPEsuawPAEtIjJJ6Ra2xJAGu+1gUYypZE5OO6oOnGnG7Q7RrnNFjpZriAtm4y4cUGqfm5C12XcHDKbtsddD33PitflQVfleS/wegucVvvXKSqCFPqgtGzg8UbD4MnvnXaCtsVBYwncp1NhjnW0PV4qIV4GjFZw2FlgLuvr3FyL7N4YZaF72XbMHODXcdNwQ9uGNqJKWNzrZg827rlOuz2E/JojHe/PcQewrZxrBy0rBGEMDnOZKL3e0OB3Zsn7qRimz7Ryj2jpB2nVzeCl4xTZcr2jXlYi7uDspPkUWLbix4/2UPBU7BXQEw2gY/MbAOIZzuzKLDzBQanpDHWVF9ATE4dR1AJ9U1U1LkkcR0S1oA6i3MutVSNeNd+mvHQ3QfH64J44BpowYw9vBrwR23/cIZWM5zSRoJQNep7QCj+FsIa4HhI+3cTce6g7S0xELntFyHMcR2NO/ySz48WiUQnENaDYXDgfUsKE0zMrJGfw57fheCEXqGakdecDxAe1DX/Tzjg+OOQeFr/qqAIV5a7K2CbjDKY3926yfNmgBJLb+Vw7iCT+iriYh01fT7yWiZg7R/wAJx2GxHPyD/wCJGWH7zP8AgIwSuhhH2sAmiqmjfG/MO4la7A19vk5PG7D4FM20WEhtc8Ac2Vpaeq51CR8BHJstxhnI8CdE8ltBvJfFI65SltfXZpiBuaLDv4plw+a0JkO4C/oq9xao5xPiVWtGjiWbI1JHnkvwZcnvPR/VB8YPPPf770ej5kduLhmPcTp/fal/E3alRmiOWDHS2WpqlCrKvKvYDhktbIWxjK1vTldpGz/9O6mDUoJNl3its7TVYtr/AH+6j0tU/O7kmOkL2lnMa55Ga17ZRppzfxJ/pNl6OAXcDK4b3yWFz1hm4Ds3pgo9qYYW5YwG6cAALeHFQjkloq2h2LxSTKRSyi2nPysFuHSOiPwfC7EHdMwx98mb/SE4S7cE7jb1XNu2R67333R9fgTy5Ni034RVH16qMfcY8+9uClxfD1sYGacu67NA/XvRk7StPHzuT5g2UOqxe/G/iUHRPKfZxbQRw8b2696nU87CLt/vs6/EJWr6w30/vrUWCsLTcEhQlD7hQvW0PYyUnxBVh2SFstFmnp39TH+oKdK2YtAI61t4vtOVHRA2ixDkYnu380+n/KI0lU2Rgewggi9x5pV25qQ+mflN+YdyW9ltq/k0zYpDaJ0cTuwFwtu7UFOnQeyxjXhs2QkDNe1+vSw91OO5VxtfWB72uYdBKyx3W0KYtmdrG1DC1xtIwlpB4kKKdDBaixAOmmZcXYWm3GxaP1Ck1bbxvH8p9iqyr8QfDWukYec1rD3jPZwPXorIw+tbNG1w3PF7dV947wjGXTAgA59+Tdw+ad7sKhTxf5iMfaili8WnT0ClW/y4vvDHt8Y5Afa69X/TROG7lxr2Ss/2KxvZWtla4tVCDHIj9WaLI4d4sPVF9kMR5J7oyfoagOH3H6EeaXvi1EY6mmmHBzm/leszyZcRI3cvG1w77X91ZWmOWxtRS/OtcPrD24qs8ToAyWqtueGzN/X0Vh4binymkBPThIDx2EWSviNJdw7pIj3i5Cae7IM7K/8A6Wxw+tlB7j/wkytfcgfacG+ZsfRGtl5DJhT2fWiINuxuqDU7bzt/lJd4hUM28D9Tri8lnHqGnlp+iUsVqrXR3F6jeheG4WJnZ5NYwSAPtuFiR3AFqLL4LtgbCdnn1j7k5IW9KS179jB9Y9qcJpmwRNhgGSNu4cSTve7rcetb1lWGtDWgNaNA0AADuHBBame6IPK3ky+uzaG65SToW+Q3W4mSotbQRjn0XVsyHNlW4nUoAR5crzqg8UP+VLBqgiAlvkXIPUYVF1kyaKC0Wlg9XyIp5Hbgxt/xN190z12KNe0Bvek/EGhrImdkY/pBKMsFgP74LTB+pyhBrdoXD5TG8/Nhxa09RcA4XQnHAWSNuLcynA7imnaPBmmmxC4GYtgkae0GxPnbyXbbTDGOgkkNrxw0lvzD/ZVtogAOIv5NjHg2fMGxuP2mv6PkulXh08FY/LcEGQg8CbBwHldH9qcPa2nAA0ZWwPHYJQ0n39UyT0jXz3Ot5LW+9ASPUIWQryXFxM5z/rCJpc3qs+6LbIbSPp3uaWudFy7mOIuSzMLg9xXbD9mWR1k4Ivmow/Xg4ZtPQI7QQNbNVc0BvKUz7dr2jgo9kskwztkiOQ3a587WkfzNLh6hR6t96dknU2CQd7H5HehC57NtDY5I93JVbhbseS32K9T8+hy8ck8fiw5x/pSMUTfjTS3p83COp9JG57pYx6pyPw+f7cQBPdZPvxCp+Ww+d32oYJh4c13tZV9tJHmwWhmG+OR8Z/ZWRzX8jjHQbSmkr25jaCpHJvvuDvqO9gmevks5zr7po3HszAtPmkbaukDsLim3khrwe0WB9UUw/FBLSVRa7Nkjjd3FuV3oo8xsnQw7AyZZaqB27njwOv6qIYbSu+4fcBRcPq8tfnGgniDx+Jtj5Iyym6bjxGUe5PhZV1k18GExLxqU8NTwHG6J8jyMETeIYAfvOu438yu2FU7TNI5wHMaLA8LuIJ8gPNbY5I10YLTe49RohXZolLSA1TUXQ+aTRZddR5Kmxs0ZndXUhYfFHB7DfvWpjcGOeRZrctz942CJU+FO0e/edGt4Dtt2Jl2dweOoY8EXE8MzWtdvElO4C46t6ESnl5PFYBdDsRLKwubNDYED69zcgXGiibW7NuoHRtlla/lJMl2Bwy7tedbrTXV0Ap6WR0dxkdTTjXe2TKJPUXUj4r4SJ6Caa5zU/JTNtxDsocVclboy/XmV/VYXklawvJDnhuYW4i4IRWl2L5emEkMnPzOa5j9BmbewDhe17cVtU4Q+WCOdvGJsg74nWcPy+6LUzXRfKI2b3sE8XVewd52zjzS1Q65pCdXYTPTkCaJzM2oOhDgep17FQ/lJJtu6x7hWFtpQPqsLhcwXdyTrjXm5Rm/RB8N2ejqYaeZ7bNmblJYbOD23Bv8A3wUpbLYfqPkY9oqzLUsY3XKWi3EnKAijK2V1srMl7gE6+KFPYJMXa063lsfAG6fcZpGsjGUcbeivjGzGsA7G8IMuHPDADI+FrHaamxDh5Je21NqCs6xDSg99zdWNSMsxg6mj2Sb8TcFc7D6oxb3sYS22vzZJvfxRnxraA12DdpX3oZndTaKXysD7JglkAmj/APbAfzRvaPZLmLnNhUptvoIXeLHuCOVrrPb2Poz6vas6FDOK4WC90rQL8lIw23m4NkLwLWsmY7XPTUzyO4Ob/fcmxwHulqGi5PEmvBuyWn5PuMTs3sVocakmhzi3Dfk7p9+WRzJWnfzg5oI79FnAaQPbUMGjoqiXL1c8HQ9liUxSUzXMLDu3+J1CGYNR8lU1IvcSObKPxDKR5hDwXl+xKFXG6BxozGbXFLNE4dsRDhoezVVrJHn2ZeeMVTcfisFfOM4Nyou2wcQ5pvuLXtym/oqUiw10eBYjA8WkilDiOxrrFI4+LX5Idoxy2z7OJYXs/pzqF8Pjnpqtlt9O4ntyjepexkodgkoP1Z2eUjS1Qvhb0q0b8sEo90Ov5B0SsMxAmChnG9t4j4DRPeJzBjMo1DWZu/P2qr9mH58Jf1wTMf3B2hVh4fQmqpsrHhrwOO5zeAPUlng08UktiZPWua8ubx0PaOpSMPPLt5OEOIZ0g7fc79dyNSfDmexzPjaOsEuJPdbRGdmNnBTRBv1t5PWVSrNU5x6FKo2Zlvbmt6yN4U2g2cazhfrJ39t04zU3YguPz8nHYGz5NB2N+s73CjSiin6jlgCRytM3KEXjjcwAcDzwC7xN/BGtnmCGcNI0jxCaP8FS0lvqEU2WweJ1PLBI0co/U5hqwWHJD2PihGNNfBNV5xq11HVDqORwjfb081YoNK/kzckrZPxCnL4nxW1fSzxW/nppC5not6+fl8FqbjfRM8wHfqEQqdKloO4VTm/hqYb/AOoFC9hpA6F1O7+FIw98UhHsU0HTKkCfhvUCTDo2vH0cojP3KhuQjwNl1noZHOpzGBmyyQOueMJOh6yWly4bDYa6F9VSneA4s743Z4z6I+KsNdPoLRzQ1TO2OYBrz6oSQSZ8OqlslKYjqBmbY7+II8kHqcP/AP6KeLK3kZ43MGga1srRm07DbzXTZJ/yeur4huZJyjfuSDP7KbiFDkxGW26qj0/9jLOb6J3mIbI2z+Hl+KmUiwD5HDyIHunLaP6Id682naKlhAtdrifIL20X0Q7/ANCtCVIj0E4m80dw9lxrGgsffUFjrjwKX9lNtGVTnwu5s8ejm8HDg5vromCp6Dx/KfYpkEr7FX3wuQi3Ow52nDmvO7zUDaHG3RTujOtzSOv1Wc9SnMzYVGOvD6pv5MhS/tk//NtdwLKV3gJCPHesktiF1NkBbfrH6XSdiWN5a+ibubmkafxsLR62UTYXabMZKaVwzRyP5K+90QOre9p9LIVtiLVlKdPp7cb88Obp4glXt3QxZ4k59uFrj2S/TYh/1MRnUupz/Q+6ibDbQGVhY/pROdG6+/muIa7uOg7wUAx6vMGLU0jdCWyNsePWL8f+FHNYCWZm51uy6rnbOmvJiUQbYSUQluN5cC4O9gneixNsuR7Ddr2+Ot8vqCPApV2iH/VSNPnqCVvkSUvJlN/ghXPw/ZnwWrH/AJYvQErn8NKfkpcTvujp5D5h1kR+E8N8Kqgf4rfRrlmgiEUWLy7s1OxoPaWPv7BJ8r9wdCr8PX5qWsi354i4C/1m3I9lYPw6xC7WDrACqz4d1OWoc37cbm+icNhKzIQDva+x80ORZY8S552Xb3qMYdFKhfmaO661eFUNYOki8PYW3+l/JJ8dqmrJuA3URg8WsBLQPvWc7xR7ayvyRCNp58vN03hl7OPnoq3xzEzGxj4zpG8HTiWmzrHqAJHgkftKl0WfbGyyZq8QubNl1exh/Ldn/wAhTNoGMqqIvAu50ckdxvsWlwH5mjySvSYnysTI3m4c28T/ALQ3vYe0G5t2othOI2hc12gj5M20tYOLXnxBK1N2Z2uzWepJhZNxMVFUjvY5sb/RyE7O1wjxORo0aaioj/OWv/dS4Hg0jI784U9VT/igeXx+jAluWvayvc8bnTU83hKwMf8A6T5qpAWxvczJWQzjQOcI5O3h+67T0mWYRuI+cZPTH8HzkPo4eSg7T1hjZLl3sdmH4XFwPkVOxyszGKe+jXQTC32ZGmKX/wCU8vkAA/xVrcSg66mlY2Q34t+bOncmyulaWxzP3sEbye7NHIPT1VV7QS8nWwO/hzyw/hec0f6JvodozUZ4nhoaGyZbdIagkO69de5GvUNFjPH+Zb2McP8ASf3QrH8SDnBgOguT3gKZiNRaU+I/pCWqx/zvH63/ANLRYOysJMYNPVyStF8k8XNva4dnB14EXuO0BXZs9tIyqheQec1pDhuN7G4IOoOviqgqNmnOfUufpydRROAtfM2V9vYph2tz0dRVV0LnB8clNAWaZHsMVn3Ful0dVTF5CFKLnYfTDrpa1v8AS2yVtrn3dA/7VLTu8pY7e6aNn5eUpKB1vpBUsA/9kZNvRANpMMc6ko5GA3NEC7uY+nNx4FVPYAbBiTqfE2vZ/EqA5p3OY5kbi099gie0WMNnbSzNOa1RG7NxsTYE9R61MxXZcf4nAWj5t8oaRfXM+nY790i4xTPpqqnibpFI8kN4Zo5nNBa7hwTQdsI14bjTqaue0fRySTNkbbnENa2RpB4Fpc5w6ypu0WICSoopWm9pcpLbc4P3HuNtfFcsU2fdHiDS6xYZo8x0uHTQ2HhdmvYUu4jRPgxKOAXEJqX5Gbw0tLXAA9XO9UsAjfsftCIpHUzxvMjojuaHB5a+P+XNprwOqObQzg4pQvbch8c7NBpYtBF+zVJjsCeMSEUujXTSwvc3hy0TJQO8jUdwW1NXStrqSGoILop5THITq5oc6IuIGjX3aCRrqU8bqiHf4XwWoqln/nnH5BYe6EbR1fJ4TVW/7rwzvyut7FM2wsOVlS3/AM9YfLk7e6Q/iFPloIWfble49wvb2RWZEFLY2fLVx9pt+YWTbgspZVzM3fOEjxKQcJmyzMPU4FOle/JiBP2w1wTcqyMi89mqvPE3sFkRkShsZW6FvZdFdq8U5KmIB58vMb121Lz5LLJ+KsZK3RXu3e0hDZJmnU/NQDuvZ3ld3fZItJXh9MWHe3zsdWHyuD2gLG2+I55xG3owt837zf8ADYeCHYCfncptqC3w3gq7ihXHfbyNN5/A77P4rymFva48+nka5ruIDtL9wPsmCnxPPBIWuu4sOYjc62ucd5G7gq3wDEC0zsOgmjOn87bkeoK0wXHXwSneWFuZzRqRYWcR6p1HNCPQ30O04z6nT5RmHY2piAd6oHPiRcNN4gH5oHuAv4OUV8YyyFv8OOVvXZkhF/IhcuSyyEdUksfhIzO31CniAd6LFs8JjcS5wBDXE3Lo5G5mE9ZsR5LqMcL6CNpJzci+LxiIe3x0KR6CvPIRu4x3iceNmnMB+X2XGmxE5bX0ZNfwkuD7lFxwCgjtNiXKZng3zNinB7Wcx1u8KRTYyWVWYbnsbIB2jpDxal6I81gOoBkhPc4Xb7hebV2FO8/U+bd2gGx9EawFI+lMQfeeQ8AS0flSxWYpHyrmlwBa1xOumt7e40THiFDMRIWAZi57m85nVzOKrObY6vEnKzRNDc7S4iSM80PaXG19eaDomkJWRmqGuknqIjGLCXDhKC7nNaXizQGtsdx46IDtJN/ka9tjZmIlgJtls0Oyt33Nm29Ez1dVkq66VgOWf5HJE/SxMOblCeIs0jhwKC1+D1FRSV0EcbnTSYg6oY3mgmBzQ1r7k2toljFDG2y2Iu+RYWI2i7aowte8mxdyUmfRutul5Bc3UBgZHGxjnufhhdI3MCGvD2MfIMx3DmjKN47lps1HLT0dNHLG9slNiIme2wPzTmyMLgQbbiUafU3qruByfJKyAEjW5nY+FunFwbdDxRDbkagSOhY7l54aqMxzzstEM1NmaH8nrcC9iB9YXVf7X43y0WHVJidGQamS9xleOUMjsjhzgA4FuoB1Cs7Z3F28tVPlaQTLTyRgDpn5PFE7LffYhVntLgtRLg+HsjglfLT/AChs7GsJdGHuu3MBuuLkIqKIPVbUySPMd7SE0DxK2OzIhKXta4sLiCecRv1LdUq49ix+ZfOHPnpq2dr5uTyRy5LRABw0zEsjLm8L6Jtw2qtNKXsLB8noGtJDgHPp5C5zRpvAOvUl3aqkM2G5Q13KNxWWXJlJdyUksnO0HRIdfMgoogyVNW91c9jm2lZVUmZzQ50TS+IszEm1rggZTvSdjtY75VRSkWeK2phdo5rHOMzG3B14304J6w3EWurMRkLS0PNNJHnBAc6Fg6Omuo3hJO1BvTQShrs0WLzvLMrswjkldJmI4C7Rr2qKEbINGzDcpqg4WLZasEgOykhzQcriNTcbt+qq/wCKcwBp4tQWR3LSCDzg0g2PAg3VuxzMLJACBnnqyTcDIJXMs53Vob+Cpf4qzmXFqlzWktDw1pANsrGNaLHq09UYxSZBQgNnA9SeNpWEGlnANntLQ62jnRlgNjxtcpGaNVYOLSh2B0pJ50VS5wF/qz5ybdVnBpTzWQoc9layxaR1Lfa7GQ6aRx+jpmEW6iOdJ43AHggGzeJhkRlNrRszd5GjR4mwQPaXEMtEQTd0rgCb77kyOcevogfiWCUXOSiXRwmxWicZHGZ+p5QF46xISXeRupVHS5Z4y035xb4sN7HwRnYbCeWpqsW1fEcpI3GL53TqvYhONXh7CIakNbYSx1DhYdGZnJPB7ngH8S2t5oqK4waNry1ztPnCwncByoJaSd2/3Uigha005IFzJLC/ucBa/ddFqfDDE3E6c68g5lRGOB5KS4NuN43ajsRLamjYyGKpaxuV9dHONPqVEQc5htwbJHILdoR7BYv4bpyTDrdtRTG1ydCS0247lynlGrrgkCnl0tq5pLHDvsmbE2tppGOAsIcWfa32JWRytHgHWWuN4AwT8llbd9LUxsNv+5DIZA7vLSAg1kAqYxG+J9QwtLMkkbspFrOcLEH8JQ+lfdsoA3gOA4jKf9047X0Qkp5alr+c9lK98ZA3SMDc976m4SnsvA2Wp5N9xna9rbG3Oy82/YbJllBNXvtn6+bKO8WBW72ExShoJEbhJcC4DXaXJ4akJkdgVOZad7SXRzXhkF+hIWWFyOp4Oi9heGWie0ADlqKaNwG4zUzwfXKPNK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7172" name="Picture 4" descr="http://3.bp.blogspot.com/_RcrGybPkLNQ/S2GvcKMb8AI/AAAAAAAAAVA/YPS7bBfIVWo/s320/Fichero.jpg"/>
          <p:cNvPicPr>
            <a:picLocks noChangeAspect="1" noChangeArrowheads="1"/>
          </p:cNvPicPr>
          <p:nvPr/>
        </p:nvPicPr>
        <p:blipFill>
          <a:blip r:embed="rId2" cstate="print"/>
          <a:srcRect/>
          <a:stretch>
            <a:fillRect/>
          </a:stretch>
        </p:blipFill>
        <p:spPr bwMode="auto">
          <a:xfrm>
            <a:off x="2771800" y="2924944"/>
            <a:ext cx="2667000" cy="2667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buNone/>
            </a:pPr>
            <a:r>
              <a:rPr lang="es-ES" dirty="0"/>
              <a:t> </a:t>
            </a:r>
            <a:r>
              <a:rPr lang="es-ES" dirty="0" smtClean="0"/>
              <a:t>E</a:t>
            </a:r>
            <a:r>
              <a:rPr lang="es-ES" dirty="0" smtClean="0"/>
              <a:t>s  trata de la apertura del sobre o empaque de las comunicaciones oficiales, para la extracción  del documento y sus anexos.</a:t>
            </a:r>
            <a:endParaRPr lang="es-CO" dirty="0" smtClean="0"/>
          </a:p>
          <a:p>
            <a:endParaRPr lang="es-CO" dirty="0"/>
          </a:p>
        </p:txBody>
      </p:sp>
      <p:sp>
        <p:nvSpPr>
          <p:cNvPr id="2" name="1 Título"/>
          <p:cNvSpPr>
            <a:spLocks noGrp="1"/>
          </p:cNvSpPr>
          <p:nvPr>
            <p:ph type="title"/>
          </p:nvPr>
        </p:nvSpPr>
        <p:spPr/>
        <p:txBody>
          <a:bodyPr/>
          <a:lstStyle/>
          <a:p>
            <a:r>
              <a:rPr lang="es-ES" dirty="0" smtClean="0"/>
              <a:t>Apertura</a:t>
            </a:r>
            <a:endParaRPr lang="es-CO" dirty="0"/>
          </a:p>
        </p:txBody>
      </p:sp>
      <p:sp>
        <p:nvSpPr>
          <p:cNvPr id="6146" name="AutoShape 2" descr="data:image/jpeg;base64,/9j/4AAQSkZJRgABAQAAAQABAAD/2wCEAAkGBxQSEhQUEhQVFhUXFxYUFRQXFCMXFxUXFxcXFxQXFBgYHSggGBwlHBQUITEhJSkrLi4uFx8zODMsNygtLisBCgoKDg0OFw8PFywcHBwsLCwsLCwsLCwsLCwsLCwsLDcsLCwsLCwsLDcsLCw3LCwsLCwsLCwsNywsLCw3NywsLP/AABEIALIBGwMBIgACEQEDEQH/xAAbAAACAwEBAQAAAAAAAAAAAAADBAABAgUGB//EAE0QAAECAgQJBwcKBQMDBQAAAAEAAgMRBBIhUhMiMTJRkpPR0gUjQUNTYWIUM0JjkeLjBjRxcnOBobKz03Sio7HBZILCJFThFUSD8PH/xAAWAQEBAQAAAAAAAAAAAAAAAAAAAQL/xAAbEQEBAQACAwAAAAAAAAAAAAAAARECIRIxcf/aAAwDAQACEQMRAD8A+tfJL5jRP4eD+m1dVcr5JfMaJ/Dwf02rqoKOULSycoWgEAOUPNRPqO/KUTAtut9gQuUTzUT6j/ylHa6YmEGMA263VC87A5SiRXvbChQi2HOsXCVtsgNORemXi+S4sWEYrarsZ7sarMSJMj9wORWN8ZumqdynFglmEgQar8ha2dXJOt9x/wD1elMBmUtbpyBeM5aiRYkMNIdICU6hFksthmSvb9CtOUzHPoFJo8aZh1HSMsyU8trZgVhYbRYZFHLYU5ShztEpDoEzPRYR7RpSMX5MwHZwcTjGdcg4xJOSWmX0C2awfktR9D9Eq5yTrAfQDbLTblU6ZdJsOESQGsmCAcUWEyIGTLaPaFvyRlxmqFzoPyagNcHAOm0hwm8m0OL5nTjW/SBoRI/ygo7CQ6IAQSDNpygyNstKfA46iQ7jNUblYosO4zVG5Jt5eo5FkSdhM6p6JzlZbkKy3l+jgDnRa0OFhzSZTyaQU7D3kkO4zVG5Z8jh3Gao3JWFy9R3EARJkmQFV1pmBZZ3hcp/K0SZlSYOaHSwLrAasibbZ126MqZR6DyOH2bNQblPI4fZs1BuXnmcvzs8pgzq5MG6xwql07MgFZA/9efMzpUCUpt5p09M++z6MiuUen8jh9mzUG5X5HD7NmqNy803lyIZSpFHmXBssG6wkyllynR/fKnaBy820xaRBIkM1rmkEylOtkEjk7wmUdjyOH2bNQblfkcPs2ao3KqHTYcUEw3BwBqmXQZAyOgyIR1lAfI4fZs1RuUFDh3Gao3IyiAPkcPs2ao3LLqHD7NmqNyYWYnR9KAQocO4zVG5X5HDuM1RuRZK0AfJIdxmqNynkcO4zVCKrQB8jh3G6oU8jh3G6oRlSAXkkO43VC4fKUICI4ASFlgsGQL0K4HKvnXfd+UKxYa+SnzKifw8H9Nq6q5XyT+Y0T+Hg/ptXVURRyhaVHKFaBblTzMX6j/ylXBpLC0Y7cg9IKuUjzMT6j/ylebpNLFd3/URW2uAaKPWDRMiQMsYDTlyHIrIr1HlDLzdYKCO283WC8qaWACPKIhOQEUcEgzEyNNgMss52TyLv8lNa5pOdOoaxbImcKHaQck9CWBzDtvN9oUMZt4e0LmxIkcEyo8MiZkcIBNvQbRYe5M0mGDBcXMaHVDMWGRlaJ9MkAINFcGyNKe4zBLjVmQJ2SlIZRkHQhigxP8AvHZSc1tolKX+UzT6A59XBvEOU58211aeTLkl3JJnI0YOBNJmJjFwDBMA2iY0hA/QIZZWrxjEnKrWkKsu8ZUyXt0j2hedpEUQnVHx5uDmk/8ATA2EtIaJWW5J+I6LEzSBM/8AVOsnMGiCyQxugdOSX4yVwx62u0joUZVkMi89yWBFm1lIDyJOM6MGmqJh2Wwzm23uGlMweRoshz46DbR2ZJZP/Kg7WL3IVIY0i2r0CckmKBUgxBELYjpPNbBhkhVsEgud8oosNpaxrxDdKZaKPhKwdm9FhEjk0pB32wmyFjTZoCFgm4xsM8os6BYvJQqWybSaU0iwlvkYtAFonLpHT7EZ0WG4EtjsBABcfJhbOsQZS0SH3DStYY9MyqGghrRbLJktKZEJt0exeKgUhjmy8oYT0SomSRmZyGWTXWLp8lUmE57Wl7H1hVDfJqs31WkurSkM15l4u5SwekYwDIAPoElaSolDh1TzbM5/oi+7uXH5dfDhxKuFhwsUGqaNX6TjTlksydymD0qi8ZDpTAcekwsjrPJKssUyNregys7gOlFFIhlhPlEEynN3k1knZsxLok496viY9chxM5v3ryceK1sp0iCJisCaKJEVi3RZoIn0E/QTkmIyJFaMNCii3FbRqk8W8R3TTDHrFFz+UaLDEN5DGWNd6IsxSmfI4fZs1RuUQdRcynsDKtSjCJOc5Boq2iU59xPs70GjEucA6hhjZyrEtOm2QH0f/crFdlRL+Rw+zZqjckosJrBFLYIiEOaAwBoMi1k5TssmSiOouByqOdd935QrFId/2J+jF3ff/wCbEDlOjsEV2I3o6BdHcrI1HQ+SfzKifw8H9Nq6y5PyS+Y0T+HgfptXWWWVHKFao5QrQK8reZi/Zv8AylL0ajmoMQbZ25McpjmYv1H/AJSk2NhyHzb8FYD+Tuuf13bkGjwDWiYnpjrnXGdykof+m/BBo4h1ollGzxouMyKqc8nNz+u7cg06AcG/EOaeudoUlD0Ub8NyBThDwb7KNmnpE8n0IHsAbh27lPJzcO3cgyh6KN7RuUlD0Ub2jcoCmAbjtu5XgDcdt3b0CUO7RvaNykod2jaw4VQUwDcdt3b1bIJkMR22dvQZMu0bWHCrY1l2j6w4VBdMgnBvxH5ruudoPes0qAapxH7Y70OmNZg34lHzXekNB8KuOGBuZR9YH/iqDMgGQxH5B1x4kCHAxomI85LMMfxxkQNZIYlH1hwoUmY0odHsymsOBBHwDVbzb5z7ckdPiTeBNyJtjxpFoaGtkyj5ZZ3efCmqjezga/uIM0OEapxImc/rjfd40Z0H1cXbHjStEhtq5kDOf6fjd4EbBjs4Gv7iDeA9XF2x41BA9XF2vvrIhjs4O09xXgx2cHae4g1gPVxdr76G6DLq4u1+ItYMdnB2nuLLoQ7OF0dYeBAvygzm4gqRcx3W+E+NO4PwRtr8Rc/lKFiPkyHmOyRDdPgTxheCFtDwII4S9CNtfiKwzwRtr8RDiUfJzcLangVYC3Mh5e1PCgKYZuRtr8RAo7DWiYkbOHWi431iLgfVw9qeFAo0E1omIzOHWuuN8KBmobkbaj9xcDlQHCuxYvRleLo8a7xgGeYzau4VweVIUorsVvR1hPojuSLHZ+SfzGifw8H9Nq6y5PyT+ZUT+Hg/ptXWWWWXZQtLJyhaQKcq+Zi/Zv8AylBhRzVGMcnYOR+VPMxfqP8AylAhvJAk6NqM4VRryg3/AOg7egUekGtEx/THUuuM70es69G1G8KBRya0TGjZ49BtxmXFRRzSDfGwdvS9OjnBvxxmnqXaPpTFY3o2o3gQKa44N+NGzT6DdH1FQfDm+3Yu4lWHN9uxdxLVY342zHAqrG/G2Y4FEUY5vt2LuJVhjfZsXcS1WN+NsxwKFxvxtmOBFYdGN9mxdxK2xjLPZsjxKOeb8bZjgWmPMs+NsxwIFqdG5t+PDzXdUdB8SkeNi58Po6o8S1TnnBvx42a7qhoPgQobzUIDouXsxwKg7Y1gx4eTJgjxpdkYEvx4QH2R7/Emw8yGPGydl8NLseZvxouy9xBhkVoa2b4RE7OaPGmjEF+Ds/fS7omK2TouXphfT4E5hDfi7L3EoUojxVz4Oc/q/G7xope2/A2fvqqJENXPi5z+q8bvAjGKb8XYngQBrNvwNn76ldt+Bs/fRsIb8XYngUwpvxdieBAGu2/A2fvrDy2/A2ff9dM4U34mxPAsOim/E2J4ECHKD2hj8aBmO9DwnJjpmK9ks+j6nvoXKUQ1H40TMd1JHQfCmDHMs6J09SeFAIxGGWPR9T31bXMmcaj5bnvImFMhJ0TYnhW2vN+JlyYF3CgEHMnKtRtQcSDAqVomNR84egLjcmMmnRyDnv2DuFDo8Y1omO/OHUOuN7kF83eo2qOJcHlMMwrpOg9GRolkHevSeUG+/YO3LhcpxThXYzujqiPRHRJIsdj5KD/oqJ/Dwf02rqLlfJoyoNGNplR4JkBM2Q25B0rqhZZUcoWlk5QtIFOVTzMX6j/ylAgwsUYkXbHjRuVDzMWz0H2f7Sl2MbIc3A1/cVBcF4Iu299AgQ8aJiRc8db6tnrFvBt7OBtPcQaPDFaJzcHPHWeBmTEVU1g/BG2vxECmwzg34kbNPW932iJgh2cHae4g02EMG/m4WQ5Ih4EDOD8Eba/EUqeCNtfiLOB9XC2h4FeB9XC2h4FEWWG5G2o/cULDcjbUfuKsD6uFtDwKYD1cPangRWXsNyNtBxrbWm5G2g41g0c9nD2p4VtsAyzGbU8KAFPacG/EjZrusGg+NBdCIhnFjZeiI3jRafAODfiMzXda7QfChNgHBnm25e1PCqGmNMhixsg9NvGhVnGtixrPG38cdGbAMhiNyds7hQDR7HyYJ9PPO3IJBzWzbGy2Sc3iTUjdja7eJJGjkNYKgFvbO0/QnTANz+s7clQCiB1XNjZz/Sbfd4kaTtEbWZxJeiQTVzPSf1zr7u5GwBuf1nIq8bRG1mcSmNojazN6rAG4du5QQDcO3cgs1tEbWZvWSHaI3tZp+lX5Obh27ll0Ej0DtnaUC/KVao/z2Y/KWaPpTIrWiUb2s3pXlGEcG/EdmO65x6CmGQTM4jts7egsudIEYb+TeoC6sfPe1iy2A6QxHT+2dvV4E1s123dvQU9rp9d/JpQYAdWiedzxcuNTOBN123dvS1Ho5rxJMdnjrnXG+JAywu9dl8C4PKpdhXec6MtWeaNC7joZbMlj/ujHiXC5UacK7Fd6OWKT6I70WO/8mfmdF+wg/ptXSXN+TfzOjfYQf02rpLLLJyj71pZOUfetIEeVIvNxRZ5p5n9xQ2xWyGPB2fvrXKuZF+yf/Y7lGPsGPF2Pw1Rmu2/B2fvoFHc2tEx4Ofc8DMmOmsJ44ux+GgwImNEx4ud2PgZ4EVuuy/A1PfQKa5lR2PAyH0PeTWF8cXYngQKbFNR2PFyHqTwKjdZl+BqDiUmy/R9QcSLhTfibE8CrDG/E2J4FEDJh36PqjiVTh3qPqjiRcMb8TYnhUwxvxNgeFFAJh3qNqjiVtMOWdR9UcSKYxvv2DuFaEY3n7B25AjTsHg341HzXZGjQclqEx8MMMjR8vSBvTdPjHBRMd2Y7qXaD3IbKQQwmscvTBduVG5w5C2jewb0s0Q8e2jewd/eug2OZDGOwclmRjzmOdi7vQCLGSb82nO3JvTPN/wCm/BY8qcGtxyLexcmsOb/9F29EIUUQ6v8A7bK/Recjc3/pvwV0SOauf0u6l153ejeUG+Ni7eigOEM5PJh7NNq1KHoo3tG5Gw5vjYu3qYc327F3EgCBD0Ub2jcqIh6KN7RuR8Ob7di7iVGOb7di7iQI08Q8G+yj5rshGg9yZlD0Ub2jcsU+OcFEx25juqdoPiTGHN9mydxIBSh6KN7RuVSh3aNrDcjYY32bJ3EphjfZsjxIAgMu0bWHCg0drJxMWj5w9IXGZMVOYfxw9keJAo8bGiY8POHVG4zxIMUmoG5lH1hp6MVcHlJrcIcWFkbkPhHcvSUiNinnIezI/wCa89ypE5x2MzI3IzwjxJFnt6P5NfM6N9hB/Taukub8m/mlG+wg/ptXSWWWTlH3/wCFpYnb9x/wtoEeWWTgxTK2o76chWIYdIYsbJfbxI3K/mIv1Hf2KEyjukMQZO2duVFyddja7OJBo4dOJixs+8y4zLjI3k7rg27tyDR4JJiYvp9s64zuRRpOuxtZnEg0wOqOsjZLzN6N5O65/XduQaZAODdinJ27kB8bRG9rN6rH0RvbD3q8A66du5VgHXHbdyImPoje2HvUx/Xf01MAbjtu7eoYBuP27t6Ko1/Xf01YLpdd/TVGAbj9u7erbBMsx+3dxIAU4uwT/PZruhmgoZD6hti2nQyXR3IlOgnBvxIma7rzoPiWGQsSxsTLlMY8SoZBdIWxvYzchSIrSMczy2M3IohG5E2x40A0eQeasXbGz+dBl4cAy2MJHpazhTVZ2mNqs4UtCEmskyKZ2eePGmsH4Iu299KheiF1XOjZXei287wo1Z16NqN4UKiQ8XMi5Xdb4j40bB+CNtfiIqVjejajeBQON6NqN4FMH4I21+Ipg/BG2vxFBK5vRtRvAoXmWdG2Y4FMGbkba/EVYPwRtr8RAvT3nBRMaNmO6saD4EzXN6NsxwJblBhwUTEjZjutF0+sTNTwRtqP3FRK5vxtmOBQvN+NsxwKVDcjbUfuKVDcjbQfuKCVzfjbIcCBR3mtEx42eOqHZs8CPVNyNtB+4gUdhrRMSNnjrBcZ40BI0aQtfG2Xw153lR5MV2NEyNystzR4F6OJCmJFkaX2g415zlcHCusiejleCc0eJWLHovk580o32EH9Nq6S53yc+aUb7CF+m1dFZZZOUfQf8K1np+4/4W0CnKo5mL9R2XJmlKc3/pvwTfKxlAi/Ud/YoIjukJP0dQ5WAM4X+l/BAophzf8ANs/uutyJ4R3X/wCg7eg0WM6b8b0+xdcZ3qqomF/pfaNyDTTDqOso2ToIn/ZPeUOv/wBF29AptINR+OMh6l29Blz4QlZRrbMo3LXN6KNrDcpSqS6zHGXsXb0x5Q6+3Yu4kQvzd2jaw4VObu0bWHCmPKDfbsncSryg32bJ3EooBwd2ja44VYqSzaPrjhRH0g9ozZO4lrDntIeyPGgSp1TBvxaPmuyPGg+BDeWOZ5uji3JX9xMU+PzT+ch5jurOg+NDEUFnnIYt7Mk/mVBmtZIYlH2nuJSGGivNsA/7/pyYi6GG9ZC2Z40ox4x5xII/+O3p8aIjGMqsmyCNHOe4mQ1tyBtPcSr4gqt5yCRO3m5Wa6Zww7SBqe+igQC0MnUgm13WeI+BM1B2cHae4khEbg/OQMrvQ8Z8aba5shzlH1PfQawYuQdoeBXgh2cLaHgWa7e0o+p76zXbfo+oONBowfBC2p4FRhgDMhffFP44ixhGTlXo9szmCQlpx+9DpbmVDj0fVGn66DVPhc1ExIeY7rTdPhTOB8EPanhSNOczBPx6OcR3oieacmMmazL9G1RxoC4HwQ9qeFQQDcZtTwoJdDv0bVHErnDvUbVHEgKIBuM2ruFAo8EziYjc8da7s2eFXOHeo2qOJAgYOtExqNnj0RcZkxkD2ANxu2dwrzXK8MiK7FHo9YT6I6ZLvHB6aN7BvXnOVi3CukYMrMgEs0d6RY9T8nvmtH+xhfkauguf8n/mtH+xhfkaugsssyt+4/4WlgG32/4W0CPKxOAi9GI6WnIVTS6Qxo2q3hW+WPMRfqO7ug9KGIVmZF2x41SIHG22NqNt/lQKJEJrmtGz7jbjPAjmCbkXbHjSvJ8EiviRM/ojeFvjVU5WN6NqN4ECmuODdjRslxvAjYLwRdsf3ECnQubdiRcnbfEUF0isZSdGMjPzY4Eesb8bZjgS1Jh2txI2cOu+Ij1PBG23xFUWXG/G2Y4FK5vxtmP21Rh+CNtfiKNZ4I21+IoI9xvxtmP21qv442zH7ayYfgjbX4itrLMyNtfiIoHKDzgn48bMd1fcfVobYnNmb42Xoh+4i05nNvxI2a7rBoPrEIAhhnDi5b4A/OqhsRPHG2Xw0B1IJD8eLZMea+GjhpuRtoONK1TKIakbp6wfjjoKdFxWY0U2izBe4iNjGuRhIspdjb+msw81s2Ru7HbxrbWGucWPOV9vEgDheaz4uU9T4j4E42LYMeJsTwJCTqlgjZXem2+fEnYbXSzY2u3iRWsKb8TYngVGMb8TYngVRC4AmUbWZxIMYuIEsNb42D/koGMMb8TYHhQKZFNU47+jLBdp+qjydojazN6XpodUNkbo6WafpRGaZFOBfN78x3Um6emqm8Mb79i7hStNrYF9kbMd0sunLamsbRG9rN6Kw+Ob79g7hWsMb79g7csvLtEb+RaFb138iqJhjfdsHbkCjRzWiY7s8dS7s2dyPjeu/kQKNWrRLY2eOhnZs7kVuNS3NljHYuXluVqcTFdbo9Aj0QvS0ytZbG6ehm5eV5VLsK7P6MobPNGgSVhHsuQfm1H+xhfkan0jyJ82gfZQ/wAgTywjErR9B/wtrAbb9x/wtoE+V/MRZ3Hf2KAGNl5uBtPcR+VzzEX6jv7dKXrtlnwPvZ76qtGEJebg7T3EtyfDGPzcLO6X+FvgRjEbkrwJfZ++l6A5knSfBlW6WeFvjVDuCHZwtp7iBTYWI7m4WTtDwIlZt+Bqe+luUXtEN+PAyXPfQbpcGwYkIW2c4T/wRDCslUhafOngScaK0tYa1Hy24g40fEkcej2dFSX/ADRBmQierh6POn8MREwB7OHtTwJZhYJTfR7fCOJEDmX6PqDiRWo0EyOJD2p4FcGCaoxGbV3CgUgsqnGo+S6J/djK4GDqjGo+S6OJBdPgHBRMRma7rXaD4VnA4hrQwZHtnA/lWKfUwb8aj5rvRGjoxkF7mYPLRzboE/zIHix1YCo231zuFQ0ex2IO+UZ3ClnGHXbbRsmgaD3q3CEA6TqNO2dg/C1EaiUc4kmdPbOt+nFRW0V1c4nR2ztyVcWSZI0bKJ2BRjoeEdbRsg6BLo71QTAnBZnSeudePcm2QDIYpydu5c2HEhYO3yc2nReKcrQ/9N7QorcaA6RxDkPXuQRCNVs2E9Hn3K4joYB+be0bkBxhVQWij25JkH+6BtrXVqtR23cs02E4MMmuGTr3afpQYZh1zZRsmWY3LOFhlkyKMLegj/IQHp8E4F+K7Md17rpy2pnAm6/bu3rnU4w8E8So+Y6WMJ5pyWJucPRR9YcKDUSAbj9u7eiCCbr9u7iSsWLDBE20e2zOHCtzZdo2sOFEFdCIGZE254kGjQTOJiRM8dcezZ41HVLtH1xwoNFqTiYtHzh6fq2ZMVASlwTZJkXbHjXl+VGHCuxXjJYXEnNHTWXrcS5R9f3F5nlgjDOk2H6OR0xmjJYFYseo5DghtHhiZM2MOMZym1tgnkHcuik+SPMQfs4f5QnFhGTl+4/4Wlnp9v8AhaQJ8r+YifUP9kLCmQx4vR1J4Ezyj5qJ9V2TLk6EFwdojazOJVWDFM8+Jk7E8CX5Ni4rseJnHJCJ6B4U1VdojazeJAoUKrXDWxRjk5W5SBOdqqGMKb8TYngSvKcU4J+PEydiR/xTeNoje1m9L05pMNwIjZNLdP0qAYjmozHf0ZYBP/FEZSDbjvtPYnhWsCZWCPrN3rTGukJCMNTeqKMUk50TYO4VsRSPTfsXblAHeu/kUNb138iih0mOapxnZOxduVwIxqjGdsHblIocQRz38i1CYQABhpf7EAeUIxwT8Z2a7qHaD3JZsZ2DznZexduTVPrYN/ns13QzR9C0YRlLnpf7dyow+kmu3HOQ9Q5CbGdKJjnp6hyZEMiVsayzI3cpgstsa3LY3ciBeVuaGSdoHmXZFQjOwhx+jLgXd3eimDYBONIZLG7ldQznONP6rfouoE2RyIef0nqXXj3p8Ug3xsXb0vR2l0MAmNK30W6T4UwCb0bUbwpVDpEd1U44ydi7egvpDqrJPGUdU78cbImXTNhdG1G8CxgrJVo8h4G9OX0ERhsc4QmuMlnMu4ksI5wdj253ZO0/WTwbbOtG1G6JXFgwrJVo2oOBAnylSDVOO0827qnXT4l0TSDfZsncST5QZzbzWjGTHSmwaDlxE5WN+NsxwIpWkxzWZjsy9keJM4c9pD2R4lmI2tKb41nqx+2tl5vxtmP20QGkUuTSa8M92CPGhUSkTLzXhWuB82ezZ400TP042zH7aBRXSMTHjZ46v1bMvNoDYb1kLZnjXmuV3887GYc20NkM0dFZenL/ABxtl8Neb5XJwzrXnNtLJHNHhSLHp+SPMQfs4f5QnFFFlGekff8A4WlFEAab5t/1Xf2XnPKX33axUUWorLqU++7WKyykvvO1j3KKKjRpT77tYrEWkvNhe7WOlRRUX5XEvv1iq8riX36xUUUE8riX36x3q3UuJffrFRRBg0uJffrHettpcS+/WO9RRVQ49KeWGb3ZD6RUdTInaP1jvUURGjTIlmO/WO9Q0yJffrHerUQZFMido/WO9QUyJ2j9Y71FEAoFMiVc9+sdJ70Y0yJ2j9Y71FEE8sido/WO9WaZEvv1jvVqKChTIl9+sd6nlcS+/LeO9RRAKlUt9R2O/NPpHQUd1LfPPfrFRRBZpcS+/WK2KU++7WKiiC20p992sVij0l9Z+O7OHpG41RREMikPvO1iuRTnkvJJJydPcFFFY1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6148" name="Picture 4" descr="http://1.bp.blogspot.com/-DFYUCzF830c/T5ArrN82WrI/AAAAAAAAAFg/Gb1uISNHdiA/s1600/correspondencia%2Benviada%2Benviada%2Blina.jpg"/>
          <p:cNvPicPr>
            <a:picLocks noChangeAspect="1" noChangeArrowheads="1"/>
          </p:cNvPicPr>
          <p:nvPr/>
        </p:nvPicPr>
        <p:blipFill>
          <a:blip r:embed="rId2" cstate="print"/>
          <a:srcRect/>
          <a:stretch>
            <a:fillRect/>
          </a:stretch>
        </p:blipFill>
        <p:spPr bwMode="auto">
          <a:xfrm>
            <a:off x="2195736" y="3140968"/>
            <a:ext cx="4766525" cy="299695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2592288"/>
          </a:xfrm>
        </p:spPr>
        <p:txBody>
          <a:bodyPr/>
          <a:lstStyle/>
          <a:p>
            <a:pPr lvl="0" algn="just"/>
            <a:r>
              <a:rPr lang="es-ES" dirty="0" smtClean="0"/>
              <a:t> </a:t>
            </a:r>
            <a:r>
              <a:rPr lang="es-ES" dirty="0"/>
              <a:t>revisar, verificar la competencia, los anexos, el destino y los datos de origen del ciudadano o entidad que las remite, dirección donde se debe enviar la respuesta y asunto correspondiente</a:t>
            </a:r>
            <a:r>
              <a:rPr lang="es-ES" dirty="0" smtClean="0"/>
              <a:t>.</a:t>
            </a:r>
          </a:p>
          <a:p>
            <a:pPr lvl="0"/>
            <a:endParaRPr lang="es-ES" dirty="0" smtClean="0"/>
          </a:p>
          <a:p>
            <a:pPr lvl="0"/>
            <a:endParaRPr lang="es-CO" dirty="0"/>
          </a:p>
          <a:p>
            <a:endParaRPr lang="es-CO" dirty="0"/>
          </a:p>
        </p:txBody>
      </p:sp>
      <p:sp>
        <p:nvSpPr>
          <p:cNvPr id="2" name="1 Título"/>
          <p:cNvSpPr>
            <a:spLocks noGrp="1"/>
          </p:cNvSpPr>
          <p:nvPr>
            <p:ph type="title"/>
          </p:nvPr>
        </p:nvSpPr>
        <p:spPr/>
        <p:txBody>
          <a:bodyPr/>
          <a:lstStyle/>
          <a:p>
            <a:r>
              <a:rPr lang="es-ES" dirty="0" smtClean="0"/>
              <a:t>Revisión</a:t>
            </a:r>
            <a:endParaRPr lang="es-CO" dirty="0"/>
          </a:p>
        </p:txBody>
      </p:sp>
      <p:pic>
        <p:nvPicPr>
          <p:cNvPr id="4" name="Picture 6" descr="http://www.opinion.com.bo/opinion/articulos/2011/0615/fotos/234843_600.jpg"/>
          <p:cNvPicPr>
            <a:picLocks noChangeAspect="1" noChangeArrowheads="1"/>
          </p:cNvPicPr>
          <p:nvPr/>
        </p:nvPicPr>
        <p:blipFill>
          <a:blip r:embed="rId2" cstate="print"/>
          <a:srcRect/>
          <a:stretch>
            <a:fillRect/>
          </a:stretch>
        </p:blipFill>
        <p:spPr bwMode="auto">
          <a:xfrm>
            <a:off x="3707904" y="4005064"/>
            <a:ext cx="3679726" cy="243058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68760"/>
            <a:ext cx="5796136" cy="4536504"/>
          </a:xfrm>
        </p:spPr>
        <p:txBody>
          <a:bodyPr>
            <a:normAutofit/>
          </a:bodyPr>
          <a:lstStyle/>
          <a:p>
            <a:pPr lvl="0" algn="just">
              <a:buNone/>
            </a:pPr>
            <a:r>
              <a:rPr lang="es-ES" dirty="0" smtClean="0"/>
              <a:t> </a:t>
            </a:r>
            <a:r>
              <a:rPr lang="es-ES_tradnl" dirty="0"/>
              <a:t>asignan un número consecutivo a las </a:t>
            </a:r>
            <a:r>
              <a:rPr lang="es-ES_tradnl" dirty="0" smtClean="0"/>
              <a:t>comunicaciones </a:t>
            </a:r>
            <a:r>
              <a:rPr lang="es-ES_tradnl" dirty="0"/>
              <a:t>recibidas o producidas, dejando constancia de la fecha y hora de recibo o de envío, con el propósito de oficializar su trámite y cumplir con los términos de vencimiento que establezca la ley, ubicar.</a:t>
            </a:r>
            <a:endParaRPr lang="es-CO" dirty="0"/>
          </a:p>
          <a:p>
            <a:endParaRPr lang="es-CO" dirty="0"/>
          </a:p>
        </p:txBody>
      </p:sp>
      <p:sp>
        <p:nvSpPr>
          <p:cNvPr id="2" name="1 Título"/>
          <p:cNvSpPr>
            <a:spLocks noGrp="1"/>
          </p:cNvSpPr>
          <p:nvPr>
            <p:ph type="title"/>
          </p:nvPr>
        </p:nvSpPr>
        <p:spPr/>
        <p:txBody>
          <a:bodyPr/>
          <a:lstStyle/>
          <a:p>
            <a:r>
              <a:rPr lang="es-ES" dirty="0" smtClean="0"/>
              <a:t>Radicación</a:t>
            </a:r>
            <a:endParaRPr lang="es-CO" dirty="0"/>
          </a:p>
        </p:txBody>
      </p:sp>
      <p:sp>
        <p:nvSpPr>
          <p:cNvPr id="4098" name="AutoShape 2" descr="data:image/jpeg;base64,/9j/4AAQSkZJRgABAQAAAQABAAD/2wCEAAkGBxMTEhQUExQVFRUXFBUUFBQYFRQVFBcUFBUWFhQVFBQYHCggGBonHBQUITEhJSkrLi4uFx8zODMsNyguLisBCgoKDg0OGxAPGiwcHBwsLCwsLCwsLCwsLCwsLCwsLCwsLCwsNywsLCwsLCwsLCwsLCw3NywrLCwsNyssNyw3K//AABEIANEA4AMBIgACEQEDEQH/xAAcAAAABwEBAAAAAAAAAAAAAAAAAQIDBAUGBwj/xAA8EAABAwIEAwcCBAMIAwEAAAABAAIDBBEFEiExBkFRBxMiYXGBkTJCFFKh8EOxwRUWIzNTYnKS0eHxJf/EABoBAQADAQEBAAAAAAAAAAAAAAABAgMEBQb/xAAjEQEAAgIBBQADAQEAAAAAAAAAAQIDEQQSITFBURMUIhUF/9oADAMBAAIRAxEAPwDDFyMPVSMVKdjxRvMJoWLZksSDmoH49h8kqOtYeaCxzhAAFRWVLTzUhsg8kBuYOWiDY9EXuj0QC3MJWvRFnASgUABKNrXHZOBw5pbJcuygNd0T5JboSEp77ohL5IENakvBUgvHRE4XTaTAKWxyGQckWg3TaDjilB3VNgN6pbYx1QGXdEoPHRNd2eRRmM7oFWahcKfQYfDIPFLldyHmhiODOhGYuBHLVQlAG6U5oKaDkprTZSFlnmjCR6o2jzQYAE80vOmiClhq00oWG3RhvmmyEE0HXvslMldyJTRaiso0JZmePuSo65/VRWvRXsp0LMV7uaWzGCOSrM6IlRoXjMaaftTjcTbzCzwsl5h1UdKWjFczrZPRVDD9yzAcECbHdRo21Yt+ZK7t3IrMwyp907hs79U0na8BKl0GJNjd44g8LMitfyKeZiT+dlHSbbSeekkaXgFruTAqN81joFVR4kb7BS48WHNt1OtJTRP5JUcihHFmflTrcRjI2TQfI5px1QT9RJ6JmKrjP3J95adnD9FALMEnOnxBfmPlKEV+iCNdO93cEgpZiHNNmlPIoMCAjCU1iNaR4UNEIAJ4NWkwHhMyMM9Qe6hG99C70uk20mIZhlzoLk+Wqkx4ZO7aJ3wtBV8Sww+ClhFhpncNdFUT8S1Tvut5BU6tp0ZODz/6bvhR30jxu1w9Qno8eqgf80n1VjS8VyA2lYx46jdW6jSkexzfqBHrsisV1PAK6gqm93I0C/I2uPRUnGvAhpR30BMkB9y0edk6oV0xDGIZbJwbbpJVgA1P0dGZXtjb9TjYJm61HZpR97XM/wBtj+/hRInTdmNe0AgAiyq5+Ca9n8Fx9AV6TklN7IMlcSo2nTzA/BKtv1QvA9D/AOE1DC8nUW9Vv+1PjqTvzTwWDW/UQNSfNc3/ABznHdUtdtTFNlpHh5duQPdSI8CzbSBVUUp6qVE1y57ZrVdlOHW0JruHn8nNKjOwuUaBtwlAvHMqZS1TxzVf2Wn+epJoCw2c0t9UpoFt1qTWtf4ZWA+fNQzwn3jwIH/VyJWlORW3Zy5uFkpG1NG9zfuPynfxj+RV5UdneIN+wu6EBVk3C9czeB3wf/C6NOPujitkHO6cZjEg0tom3Uk7fqhePYqHJI4HxMcPYpohBQBSg1AtV/SrTdn+DioqPELgK07Xq5wkjpmHLG0agczoqvs/xoU1T4vpdp5Lb9qPDBqoW1VP4nNBztGuh9Fnby0q4yGpJSr7jYjkdD8FAqAkoroyiKJHHI5jg5psQu49nuLCppnMkGZrm2c3zsuGFdl7JaF8ULpHCwtc322USQ5jj1F3NRJGNACbKvVzxdWCarke3bMqkLWPDOSQun9h9BeWSUjYW/muYkLu3Y7Q93Rl53cQkkNzIdU3VVAiikkP2tJHwnLLNdpeIdzQv11ddvyqTOoXrG5cErqjvppZDu5xsohg10T0bfCPn5TkYXLa2pd9K6PUsCt4YmqFSt2U6nNtea4c1pl6WDsliBgNzqOYWhw00J+phWddqLqyoIQW6brmi1qw6rRFltiEdEWnIDmUDA8Nc6RuUkajXyS3FrBbclaLg6kcXg9NStcFbXvDDkTFMcuhwOLWAE3sAlF/UApJRhe5EajT5yZ3JLomHeNp9gos2DUzx4oW/AUxGAiHk4gpJCkGMpBYtVDVlueC+0B9NaObxMNhqsZlTeS6iYhLqXEPClFiDe+pXtZIdS0EWN/Jc3xLhaqhJDonOHUAn+Sap55IzeN7mn1V5Tca1bdCQ8eYVJqttlTRTf6T/wDqVOo+HamUgNif65SFpxx7N/ox39ExNx3Vm+XKz0CdJtZ4D2etj/xayRrGjXKSAf1TvF/HTBH+FotGWs5/X0WJrsRnmP8AiyOPldRBH0UxVGyGhHZORxEmwT76do3KsqiZLkAczZeleEKTuqOJvlc/ovP+B0QfURtFz4gvSULS1jW22AUSk6HLKdp2ByVVMBHu03I6rT5ndEsSuHJUmNwtE6nbzTPQua7KQQQjZA7oux8dcNRzRmVgyvbvbmuQGqLXFp3C5r43oYckWhLp2H2CkUsXPzUSPEOoU+LEYx9tlwZcdvT0cV66Pugvy1VhSCwURlex2oBurSlBk8LGEk/oqUxX1rTa2WkeZRgM3qul8F0mWMuO5sFmcJ4Ume8Zxlb1XQqKlEbAxvJdvFw2rO5ebzeTW0aqeKNqFkoBd7ygQDkdkQUDj1T2TO+yRVFT2a1bfpN123MhnWm5Uef6jgytZ/DJVbPgtSzeF3wV6SzJD2NO7QfYKR5lfTPG8bh7FNacwR7L0tJhkLt42/ChT8LUjt4h8IPO2nVDJ0K7tUdn1E7ZllW1HZbTH6XEKSHGhEU7DSk/1XTp+yj8shCgydm88d7OvdQbYYWbe2pUN4udVsZuAaxn23VfNwxVt3iPsoErs0w/PVtc7QN6rvDpr7Wt6rgLKaeI6Mc0+V1Ijx2qZ97x63SYS7sx106IyuHxcaVTfv8AlTYu1CqabeEjzVek26ti0YbDI47BpuuAVdKwyPcOpWxr+0iSohdEYwMw1I5LIwnRY5Ozr48GmQA8k86kPJSKKO4VpSxO2y81w3y/Hq0xRrckcNYQ6SQA6k7BdiwjBY4GiwBdzPmszwKaeMudI9ofsASFtWVUTtRIz/sF24Y7d3mcrJ/WoLJRAFONaORB90ruitnIbCUAlFh6IspUArIWR5UdkFYSiuk3SSVdQ5dC6azIjIpD+ZGSowkRiVBIulMco2dKY5QQkhNVrg2xcQBzJKyuP8ew05LIx3kg0PQLnWL8V1VRfObA7AaWWNs1Y7bdFONe3d1mu44oITldKCVJouKqCYeGZvpovO76XUlwJJS6Sm8QAJb+ip+ePraeLMR3ekHw00uxafcKJNw3Tu+1v6LksVNKwDJKR7qbT4/Vs+8laVysJwTDoMnBVGd2Kvm7NKR+1wVnIePZ2aOAd7K4w7tBDj4mWV4vKn452zPG/D8OHNDWG7pORWaohspnGvEQrqu/2s0ATVE3XRcue/d6HGp2S6RhBWgoDdwFlUxttqrPhamdPUBl7W1J8l58f1fT07/zTbM49QVPfPcI35b6EX29lCZPOzcyN+V6UOHMIALQdLbKLLgEDt42/C9usxrw+bvPVaZefo+JKlm0z/e6nU3Hta3+KD5Fdkn4LpXbxhVdT2a0rtm2VtwqwdN2oVjd8pVrTdrcv3xA+isarsoiP0uIVVUdlMg+h5/RNRJ3XFP2sxH64iFZU/abRO3u3zWBn7Nqpuxuqyq4JrW/ZeyTWDu7aWpDmqYWIsirs0guYmJFZ90kupwVOzSimeQoM9eW81pZKAFQKvAg4JtLNy46RsUxNxeWscOZBHyhjXBkpuYzr0WJq8Kqo3hjmO1O9rhVt3jSa63EiZSZi5ztybpbqIDVFPR1jDbJmCYkrpG6PjcPOy8y2C296ezTk49a8HpaQaJJoj0SG4nGeoPmFIiqGu2eD7rOccw2rkrb2bdFINiUGV0jTY2Ugk7g/CR3WuqpE2+rWrE+hNrAT4mKDijy7SLTqrIRDyTRgHJaRmvHtS3HpPpm6ehc13XzWgoHHpqnPwwBujMRvcKt81p8tMeCseF/BhDpWAiRrR5kXTGDSvp3ucxwzDT1VO2Rw5uSmP56rm/JMTvTb8e4mNtm3jusjOrWvHpqrGl7Txe0kRHoFh4sQA3CfbiER5LtpzPrivwK/HSaTtDpH7kt9Qril4npX7St9yuPHuncglDD2HZ1vdbV5cS57cDTuMVXG7Z7T7hO6FcI/DyN+mV3s5SIcZrYz4JSfVaV5FZYW4V/TtxYEkxDouZ4JxxVd41kjBJc20Gy6fGbgHyW8W6o7OXJjmk6lALUVktCyuoRlQypyyKyBGVHkS7I0DeVIfAx31NB9gnkaCBJhcR+0KFU8NRO5D9FeIrKd6Rpi67gKJ2zGqhq+zVv2gj0XU7pQKjUStEzHiXE6ngSdn0Pd7qumwOtj5B/qu9vaOYCYfQxndoVLYqT5hpGfLHiXAZDM3/MhPqEgV7b2LXN9QV3WfAIXclW1PBsTuTfcLL9Wkt687JDkAqmHZwT4lvtZb2s7PYz/D+P/qpans+sfDmb7rO3E+S2r/0I9wzpd5IGysJ+Dahps2S/qq+XCKxn25h7BYTxbw3jm45ILAh3I9FDmnnYfHA63z/JKjxdn3BzfVpWVsE/G9eTSfaQYOhR927r+qJtZGdQ4J1pFtCCs5w6bRl37NNlePuWgwakdMQB7lZuWUbLecMMc5gjiF3EankB6q+LDM2ZZs0VqvuG8MibKANXcz0W3Cr8IwtsLerju7mp69asaeFkvN52iCM9EfdHoVKhGgv+904rM0HIeiPIehU1BBCMZ6KOauMbvaNbHxDQ+alYq+0MhvazDrcjl1CoMIwGKWIGTMTcg62FwbXGnlugtfxcdr52265hbXayDauO9s7b9Mw5bpl3DcB/P/2BNuguNEG8MwC9g7Xfxb6W1QPOrIx97dP9wQNXHa+dtt73FlHPC9Od8x8ri36BKdw1Cfz/ACNumybDoq472ztuOWYct0f4yMfe3/sOeyZbwzAL2Dtd/Fv6pJ4XgO4eR0uLfyQSfxUdrl7bdbhGKuO9s7b9MwUd/DcJ/P0+oHTa2oKJvDMAvYO138W/qgkfjYv9RnL7hz/YRisjtfO21tPEP3zUU8LwHfOfK4/oPJKdw3CdfH8jbe2o2QSW1kZ0ztv0zBJNZF+dnLmOajt4agF7B+u5zb+un7siPC8HPMR/yGnpYIH3yQkC5Zb/AJAc7KK+npnaZmXt+YfyTruG4T+fp9QOnTUbImcMwC9g/Xfxb+v75BBX1GFU+v8AiM9yOdrfzCq6rhqBw1MRB53aPLf3WjPDEBFjnPlmH9Alu4chJ+8e40HIbbInbAycAQSnwMBPPK7bpfoo8nZY/NZhLB1L22HqASf0W8psOZBVMaxp8UZJJJOouDfkeXwtG0KJiJ8pi9o8S5fhfZdZw794cB+Uk39rLoGGYXHA3LGwNHrcn1VhZCyiKxCZyWnzJCCO2qNylQpBBBSAgggghYy28Eo6sPMD9Sq/hlwFMw3sBm36Xvc/+1YY0SIJSN8htz1VFHhn4vD3QZ3xCUPaXMy5mgnVoO22n9UkZrHO2iggcWRNkqSDYlgDY+d8r3nxWtuBY30KzM/b7IHHJRMy3OXNMQ63K9m7rRUnZhhlAwz1JbNHFeRz52k2aBa2Vrg1w8i03J9FN7P8Ijb3uISQQ0rajK2CnDY42x07SSwvboO8de56ADzQZfDO3phNqikcBcaxSB5DfuNnW199V1vAMYiqoWTwuzRvbcHUG+xa4HYg3FvVYXjrjfCGxOhcyKtkOjIGMbIM5u0ZpALMN7jQ5ugVl2d0X9mYXE2se2I+KSQvcGhhkcXZSSbXAte3O6ekS3V0LrH8Odo9FXVJp6cyucGF+cxlsZAtfU+IHXmAtY6UAXOgte5NrDqeiJLLlnOGuLYaupq4IQ4imMbXS3BY5z892t9Cwi/PX3oe0HjqKOjkbRzMmqJHimjbE5r3NkfcG4adCBt52VlwTw9FhWHtZI5jCB3tTKXBrc5HiJceQAsPRQNeHBHdYTg7BpvxlVXSVbaiGfw0zY3udGIQ64uPpBAAHhvfU81e1XGNFHUspHzsE8hs2MZnHMeTnNBDD0BIUoX6CjVVayNjnyOaxjRdznENaAOZJ2WUw3tOoKirbSQOkke69pGxnurtvcZjry+oDL5oltEWZI7xY7jDj2lpqaofFPE+aNuURte1zhI7RmZo5X19lEyLHDuKYZa+WijDnOhjEkkgtkDibd2eeaxutJdYTsp4VNFS55bmpqCJZ3EkuublrHE8xmcTzu5y0kPEdK+buGTxOmH8ISML9rnwg32sfdSgiqua2IjbunX981tPYq5Cz0sp/HsBI+g5fS1z+q0LUSNBBBA2TqlFGQgVEg0EEFICCCCCHi9u5kvtkPX+irMELm0ujc7gHkNvlzOF9AXWsCdL7aqyxpt4JRv4DpcD9SsVi9PWTYc2nogM0rjHJMXNYIoSbPfqcznG/K532NgYkcX4g4yrKvwV8kjqV0jyGQNhYxzoza0cuW0rGkjcu+09Fu+G8KwXEhaSsq5piczmVMzo5HG5t4fpcQBbwk206rqEPDFK2lZSGFj4GsDMj2hw0t4jfXNfW41vr6cz4v7EWm8mHPyOBLhBITlvcECOXdvO2a/LUalT47Hluv7v4dhcE1TFSxs7pjpC4Avk0aPC2R5Lmg2GgIGu26wDcIdiEX9qY1MY6QDPBSMJADNmjTW7rWFvEb7jYXXZ/wAPYq2OejxMF1LJCWMJljlfG46Wa4EutY7G4GUWtzk8M9n1RHlNbUipNOwsoY7EQxEXySvbbxP+g63LbaF1gQFf2R0bpJqivyNpqaxpqenaA0NZG67zJ1II1cbkuzE7C9XWT1GPSzuFR+Ewundle8usJLauc4E2JLbHxGzQRoSSrLs87NKqJg/Hzv7u+ZtC2V74S7e87QcjtdcouDzvsrLDezRwnmbNNmw8zmpjpACM8rzcioNruY2zQG3cDbUC2oZrszwKhmxN0lLG8Q0cLMskubPLNLmySlptlbla7KLDQA2U3jWKfGMU/s2OTJTUzRJUuBuS42vpzcLgAHQEknZT4eEcUbiVc6GVtPS1Toy+ZuR02WMWa2Fpv3brOeLnQA3GoCa4g7K5/wAWybDqkUTDGI5crpWyC27m5P8AMLueZw1F7m6fEfU3i/GJIe4wjCQ1s748pdm0p4Wi2YmxIcdTfcb2uQmeG+zGmw6b8bNOZe6jLiXDKBJqZJTqbjKbAet7k6HjvZ/PTNpZsJt+Jpy8Sd4RmqGyWzmVzvqN22sSNDpawVvhPDNXUlsuLyMksP8ADoogRTMcd5JdT3r9rXuGm5CJY6OjlxsOrsQmNLhkZJigDrZmt3kedvfU3uBbm52a0IqcRfUU0X4aipQYYYg2zpHSgFzpCfEXFoYSXEm2Qclc8PdmUjHCKrqTPRQvc6lpbHKczg69QLAPIOzTmHoCWqt4T7Nq7v531tQ9kEk8kjqaGaQNnLnG7pMpADCA3TVxGnhtqJNcRYhVY1VzUdHOKekptKicE+NxzC5ykFzQWOAbcDRxJ2VRwnwzh02KQxUgfJFStdPLO8/578zGxhjbAd2HAkECxJO4stlUdmr3VlQROYqCo7t81LH4XyPYCBGXADJFYnRrtb2toCmcQ4UxJmKvloXRU9O+njgMmVjhGxn2xw/mBAtpbe6QSe49xWoqqyPCaSXuXPYZKqYHxNi/I22tyPTceaw7cIgo8cp4KZ3cRUrO9qJ3vyueA3PIZHEgZSA1uUaau03W4x3s9qI5IajCqgQVLWOjmkm8ZnzEEySPLH3fe9yWm9xqLa2XDvZ3TxFs1XesrM2d1RLmdZ3IMYTYNbYW0uPLSyOxK3c4OrmHfwaHa3hJt7h36LRBZuoafx7SNsozfBt/LfzWkCA0EEEARFGiKA0EEEBII0WVBDxlxEEpAuQwkewULhqVogbchu/hu0Wu42Fh+/VWskDXAggWIIOnI6EKnPC8WtnP12NwSPS+39LX3QW5qmfmb8hGahn5m/IVI3hOIC2d/wAi/Pn0128kb+FYiQczxYWsLAe+mvXVBdCpYdnN+Qgaln5m/IVMOF4rHxPuedwbX5gEaIm8KRD7n/OvO2vuguvxDPzD5CJtUw7PafQg/vYqnfwtESDmfpbS4set9NbpQ4Zit9T9rXv+oHXzQW7qlg3e35CMztH3D5CpY+Foh9z/AJF/S9kbuF4iR4n6cgbX6363QXDalh2c0+hBRGqZe2dt+mYKpHDEVt3HQjcc+YFrX80UfC8Q+6Q73u7UjTS/LbkguRM08x03Sw5Uh4YhuDd+nIOtfrm63Tn93Yral50tq6/K2x0/+oLYuCPMqdnDcQ+6T3eSdbc/3ug7huE21fp/u0P/AC01QXGZE4qp/u7F1edLavJ5W080TeG4hsZPXOb+l+WyCHO//wDQYL/bpruMuttetvlaQKvpMGijcHtBLgLAk3Ivub9T1VgEBoIIICKDkaS4oFIIIIAggggCCCCAIIIIAggggCCCCAIIIIAggggCCCCAIIIIAggggCCCCAIIIIAkv/fyEE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4100" name="Picture 4" descr="http://images01.olx.com.co/ui/11/41/06/1346256657_433523506_1-RADICACION-DE-DOCUMENTOS-CENTRO.jpg"/>
          <p:cNvPicPr>
            <a:picLocks noChangeAspect="1" noChangeArrowheads="1"/>
          </p:cNvPicPr>
          <p:nvPr/>
        </p:nvPicPr>
        <p:blipFill>
          <a:blip r:embed="rId2" cstate="print"/>
          <a:srcRect/>
          <a:stretch>
            <a:fillRect/>
          </a:stretch>
        </p:blipFill>
        <p:spPr bwMode="auto">
          <a:xfrm>
            <a:off x="6228184" y="1916832"/>
            <a:ext cx="2667000" cy="249555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600201"/>
            <a:ext cx="8291264" cy="2188840"/>
          </a:xfrm>
        </p:spPr>
        <p:txBody>
          <a:bodyPr/>
          <a:lstStyle/>
          <a:p>
            <a:pPr algn="just"/>
            <a:r>
              <a:rPr lang="es-ES" dirty="0" smtClean="0"/>
              <a:t>consiste </a:t>
            </a:r>
            <a:r>
              <a:rPr lang="es-ES" dirty="0"/>
              <a:t>en la anotación de los datos más significativos de la comunicación en un formato de registro para su control y trámite dentro de la entidad</a:t>
            </a:r>
            <a:endParaRPr lang="es-CO" dirty="0"/>
          </a:p>
        </p:txBody>
      </p:sp>
      <p:sp>
        <p:nvSpPr>
          <p:cNvPr id="2" name="1 Título"/>
          <p:cNvSpPr>
            <a:spLocks noGrp="1"/>
          </p:cNvSpPr>
          <p:nvPr>
            <p:ph type="title"/>
          </p:nvPr>
        </p:nvSpPr>
        <p:spPr/>
        <p:txBody>
          <a:bodyPr/>
          <a:lstStyle/>
          <a:p>
            <a:r>
              <a:rPr lang="es-ES_tradnl" dirty="0" smtClean="0"/>
              <a:t>Registro</a:t>
            </a:r>
            <a:endParaRPr lang="es-CO" dirty="0"/>
          </a:p>
        </p:txBody>
      </p:sp>
      <p:pic>
        <p:nvPicPr>
          <p:cNvPr id="3074" name="Picture 2" descr="http://apps.seescyt.gov.do/ayudas/gestion/SES-20P_1.jpg"/>
          <p:cNvPicPr>
            <a:picLocks noChangeAspect="1" noChangeArrowheads="1"/>
          </p:cNvPicPr>
          <p:nvPr/>
        </p:nvPicPr>
        <p:blipFill>
          <a:blip r:embed="rId2" cstate="print"/>
          <a:srcRect/>
          <a:stretch>
            <a:fillRect/>
          </a:stretch>
        </p:blipFill>
        <p:spPr bwMode="auto">
          <a:xfrm>
            <a:off x="1979712" y="3933056"/>
            <a:ext cx="5238750" cy="260985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CO" dirty="0" smtClean="0"/>
              <a:t> </a:t>
            </a:r>
            <a:r>
              <a:rPr lang="es-CO" dirty="0"/>
              <a:t>distribución del  determinado documento, a las oficinas que deban atenderlas o tramitarlas</a:t>
            </a:r>
          </a:p>
        </p:txBody>
      </p:sp>
      <p:sp>
        <p:nvSpPr>
          <p:cNvPr id="2" name="1 Título"/>
          <p:cNvSpPr>
            <a:spLocks noGrp="1"/>
          </p:cNvSpPr>
          <p:nvPr>
            <p:ph type="title"/>
          </p:nvPr>
        </p:nvSpPr>
        <p:spPr/>
        <p:txBody>
          <a:bodyPr/>
          <a:lstStyle/>
          <a:p>
            <a:r>
              <a:rPr lang="es-CO" dirty="0" smtClean="0"/>
              <a:t>Reparto</a:t>
            </a:r>
            <a:endParaRPr lang="es-CO" dirty="0"/>
          </a:p>
        </p:txBody>
      </p:sp>
      <p:pic>
        <p:nvPicPr>
          <p:cNvPr id="2050" name="Picture 2" descr="https://encrypted-tbn0.gstatic.com/images?q=tbn:ANd9GcTPOfPESEIDZM2nwrEy5J4RpRNfkGkcv5R75ADkawOCL-pak75axA"/>
          <p:cNvPicPr>
            <a:picLocks noChangeAspect="1" noChangeArrowheads="1"/>
          </p:cNvPicPr>
          <p:nvPr/>
        </p:nvPicPr>
        <p:blipFill>
          <a:blip r:embed="rId2" cstate="print"/>
          <a:srcRect/>
          <a:stretch>
            <a:fillRect/>
          </a:stretch>
        </p:blipFill>
        <p:spPr bwMode="auto">
          <a:xfrm>
            <a:off x="2555776" y="3068960"/>
            <a:ext cx="4480917" cy="269785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692696"/>
            <a:ext cx="7772400" cy="1470025"/>
          </a:xfrm>
        </p:spPr>
        <p:txBody>
          <a:bodyPr>
            <a:normAutofit fontScale="90000"/>
          </a:bodyPr>
          <a:lstStyle/>
          <a:p>
            <a:pPr lvl="0"/>
            <a:r>
              <a:rPr lang="es-ES" b="1" dirty="0" smtClean="0"/>
              <a:t>comunicaciones oficiales?</a:t>
            </a:r>
            <a:r>
              <a:rPr lang="es-CO" dirty="0" smtClean="0"/>
              <a:t/>
            </a:r>
            <a:br>
              <a:rPr lang="es-CO" dirty="0" smtClean="0"/>
            </a:br>
            <a:endParaRPr lang="es-CO" dirty="0"/>
          </a:p>
        </p:txBody>
      </p:sp>
      <p:sp>
        <p:nvSpPr>
          <p:cNvPr id="3" name="2 Subtítulo"/>
          <p:cNvSpPr>
            <a:spLocks noGrp="1"/>
          </p:cNvSpPr>
          <p:nvPr>
            <p:ph type="subTitle" idx="1"/>
          </p:nvPr>
        </p:nvSpPr>
        <p:spPr>
          <a:xfrm>
            <a:off x="755576" y="2708920"/>
            <a:ext cx="7488832" cy="2929880"/>
          </a:xfrm>
        </p:spPr>
        <p:txBody>
          <a:bodyPr>
            <a:normAutofit/>
          </a:bodyPr>
          <a:lstStyle/>
          <a:p>
            <a:r>
              <a:rPr lang="es-ES" b="1" dirty="0" smtClean="0">
                <a:solidFill>
                  <a:schemeClr val="tx2">
                    <a:lumMod val="75000"/>
                  </a:schemeClr>
                </a:solidFill>
              </a:rPr>
              <a:t>Son </a:t>
            </a:r>
            <a:r>
              <a:rPr lang="es-ES" b="1" dirty="0">
                <a:solidFill>
                  <a:schemeClr val="tx2">
                    <a:lumMod val="75000"/>
                  </a:schemeClr>
                </a:solidFill>
              </a:rPr>
              <a:t>todas aquellas comunicaciones  recibidas o producidas en desarrollo de las funciones asignadas legalmente a una entidad, independientemente del medio utilizado.</a:t>
            </a:r>
            <a:endParaRPr lang="es-CO" b="1" dirty="0">
              <a:solidFill>
                <a:schemeClr val="tx2">
                  <a:lumMod val="75000"/>
                </a:schemeClr>
              </a:solidFill>
            </a:endParaRPr>
          </a:p>
          <a:p>
            <a:endParaRPr lang="es-CO"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2188840"/>
          </a:xfrm>
        </p:spPr>
        <p:txBody>
          <a:bodyPr/>
          <a:lstStyle/>
          <a:p>
            <a:pPr lvl="0"/>
            <a:r>
              <a:rPr lang="es-CO" dirty="0" smtClean="0"/>
              <a:t> </a:t>
            </a:r>
            <a:r>
              <a:rPr lang="es-CO" dirty="0"/>
              <a:t>el lugar donde va el documento, vigilar que las comunicaciones sigan su curso normal sin demora y sin extravío en toda la secuencia del trámite.  </a:t>
            </a:r>
          </a:p>
          <a:p>
            <a:endParaRPr lang="es-CO" dirty="0"/>
          </a:p>
        </p:txBody>
      </p:sp>
      <p:sp>
        <p:nvSpPr>
          <p:cNvPr id="2" name="1 Título"/>
          <p:cNvSpPr>
            <a:spLocks noGrp="1"/>
          </p:cNvSpPr>
          <p:nvPr>
            <p:ph type="title"/>
          </p:nvPr>
        </p:nvSpPr>
        <p:spPr/>
        <p:txBody>
          <a:bodyPr/>
          <a:lstStyle/>
          <a:p>
            <a:r>
              <a:rPr lang="es-CO" dirty="0" smtClean="0"/>
              <a:t>Dependencia</a:t>
            </a:r>
            <a:endParaRPr lang="es-CO" dirty="0"/>
          </a:p>
        </p:txBody>
      </p:sp>
      <p:pic>
        <p:nvPicPr>
          <p:cNvPr id="1026" name="Picture 2" descr="https://encrypted-tbn2.gstatic.com/images?q=tbn:ANd9GcRP97YmHBjcyMT3aD-qPotT8-DuKzkhe6NtO5TRdBLfcZh5Q-9y"/>
          <p:cNvPicPr>
            <a:picLocks noChangeAspect="1" noChangeArrowheads="1"/>
          </p:cNvPicPr>
          <p:nvPr/>
        </p:nvPicPr>
        <p:blipFill>
          <a:blip r:embed="rId2" cstate="print"/>
          <a:srcRect/>
          <a:stretch>
            <a:fillRect/>
          </a:stretch>
        </p:blipFill>
        <p:spPr bwMode="auto">
          <a:xfrm>
            <a:off x="3203848" y="3573016"/>
            <a:ext cx="4176464" cy="3021610"/>
          </a:xfrm>
          <a:prstGeom prst="rect">
            <a:avLst/>
          </a:prstGeom>
          <a:noFill/>
        </p:spPr>
      </p:pic>
      <p:sp>
        <p:nvSpPr>
          <p:cNvPr id="1030" name="AutoShape 6" descr="data:image/jpeg;base64,/9j/4AAQSkZJRgABAQAAAQABAAD/2wCEAAkGBhQSEBUUExQSFBUUFBQVFRQUFRQUFRQXFxAVFBQUFRUXHCYeFxkjGRQUHy8gJCcpLCwsFR4xNTAqNSYrLCkBCQoKDgwOGA8PGikfHBwpKSkpKSkpKSkpKSkpKSkpKSkpKSkpKTApKSkpKSkpKSkpKSksLCkpLCksKSkpLCkpKf/AABEIALwBDAMBIgACEQEDEQH/xAAcAAABBAMBAAAAAAAAAAAAAAAFAwQGBwABAgj/xABIEAABAwIEAwUEBwUFBQkAAAABAAIDBBEFEiExBkFREyJhcYEHMpGhFEJSkrHB0RUjYnKCCDND4fAWJVOishckRFRzg5PC8f/EABkBAAMBAQEAAAAAAAAAAAAAAAABAgMEBf/EACURAAICAgICAQQDAAAAAAAAAAABAhEDEiExE0EUBCIycVFhgf/aAAwDAQACEQMRAD8AsL6DNzePmuDSSD6yLErh/Vabt9nLokDBRy/b/FcvwmQj3/EeY2Rdsmmtly5/RVYai1JLmYDz2PmN129qH4fORKWnQP1HmNCij2rBo607QznYkWPTxzUykbYoGFaN9wlMQg7SJ7erSPkmVFJqirEySLYTUExWO7btPobLuE95NKj9zVvZyk7w8+aWif3k/QgxEUum0CcpFGLAsXYhKAEnlcZku6lK0KI9UAJhydUsvJcCj8UpHT2KQDhYsWrpiNrFrMtZwgDpYtAraAMXL10tOQAOqIroNWMsVIZGoFWs7xWyIY0aumaEea5aulYjXGeI9nCCDY8tUMwrjaJ0QzuAcNCCnfEAE0WUg6De3gq6q8EyuIIKmKBlwkrklaJWiViiBPN4Lh8h2AShNjtuuJHXHRaoQzmYR3he7Tca/EKQQSh7A4cxdCC0c7nyTnCJbFzDpzb5f/qiaNMb9D0tTapjTyQJORuizNhjBLYhG4HaKPVOiK4VUZmhMTAvHFPYRyjdrrHyKbUkl7HqpLjlF2sD2+B+Kh2Bvu0A7tNimiSUUx0Tm6SpW6J1kQUZT6lPCbJnnDdVGse4uySMjYbuc4A+ARQmS0yhcGdNqS5aCUrkRQjozrO2K1kWZEAZ2hWs5XWVckJgazLMywrGNuUAOYTolFyxtgulIzFixYgBB4QeubqilXOGglRqeqkkPdC1iQzVlvMmkrZh0SLa43s4W8VaFYWicLbIDidJeQ6cvzKOUmrF3NSBxv4KW6Y10OLrRKTjfpruNCtkqKMzH6rI4BbmVyStxP1sqiI6lbYaaJsJsrg4XNjrfod07cUyldyLtOgVtWguiQ3uL9VwAmmDVF2ZTu3T05FPCFzs6UDsSi0KR4aqNS3oUTqYrtQGg/d1NuTkAyY2uFAZIuxrJGcnd4eqnkZUV4ypsr45RyOUoEEqGW4T/OgmHypTFcWEbCb8kwGXE2OiNhsddVXWETOnr4xv3sx9EjxLj5e4m/kpL7KeHiSal497Rl+nM+qYMs+njs0LotSiTcUgNWWLRcknSoEKEpNz02lqwE1/aIzBK6KUWwpHGSnLI7JKmnBGicIuwaoxYsWIEYuXnRdJKofYIQDB7MxN0m6RjF1UVFhpzTWRmq1JGlZW5joEwewO3RSVoCYvsU0JiMALDpsijKkEJpFTE6oBWYy4SODQSAbJ1sLoMYPiQnhjl+0Mr/CRujvin11AfZ5i4dmiv3Zmh8ZPJ4bcfEf9IRuepffvF2htYac+gU41sv0Rk+1h19W0aX16DUrGvcSLNIHU/omFM+1soGm6LB9xda60SjeXqkpm9LJQuWihAcUrzHI1xNwe678kecovUON7FwA5Dmj2F1WeMX3Gh8wsckfZtjfoc8kFxKCzg4cjdGrplXtuFkahOilzMB8k14iou1p3DmBceY1SeBT3bboUWc24t4Jklcft1scVydQLHzChPEHGfaaA6Jt7TxJT1L2AkNccwUNwijkqpmQx6uebeQ5kp2BLeEcDfiFSBr2bSC8+vur0Bh9E2Jga0AAAAAeSD8G8Lx0VO2No1tdx5uPMlG5qgBACj5E3fMhtbjjGbuA9VDce9pUMV7OBPgUgJ1NWAIXU4sqzp/aX2zrDQXR2mxHPY3uscmSjpxYdlbDs9a4pq+oWu2FkiFg5NnUopEg4bq/3mp3GilwUFwJmaZo6aqdN2W+J8HHmX3G1ixYtjAxMq92luqeprUDVNCYzMSQnizMPVqfSDZJx+9bkVpYgBlJKdRUzRqUnOzK8hdSE2TEcVVVyGgQfDJ4bPzWv2jr/AAal62e1mjVzjZo8U1h4KkFyZbFxLiAOoH6LWlqRbsp7gXF3N7oNnxOD2eV7/J34q4K+QPDJ2e7M2/k7Zw/10XnfCK7sZWv5A2d4tOjvl+AV6cI1fbQSU5NyB2sXjp3gPPdcuKWszScbiP6SoubHbZGqKYWyjkoux5v+SKUlR3g64sdCOd+vwXc4nLFhwlaJXOdJulUUWcVDdbi3meSXweqyyZb3D/8AqH+SYT1Y2949AtBxFjo0jUAdUTjaHF0yWuKbVey7p5w9gd1CRq32aVxHUMsJqssxF91KWlUtxHxgKepjIOzxceF7FW/htUJI2uGtwD8kySsfbngmaJkwHu6FA/YxhcbC6Z9i890fwjn6lWvxrhQqKKVlrnKSPMLzM3HpqZ7mxuLTcjy5JAekMd4xgpmXe9o06hVVxF7ZS4kQgnxKrCsxKSU5pHueT1N02uhsA1iXFlRMSXSOseQQl0hJ1JJ8VwEZwjhSeoIytsDzdopcq7KSb6GNDK4OGXUkgAeKtnBOGpxGHO3tfKtcMezSOBwkkOZw1F9gfJT6CqGwG3NYylFnRCE4kXhLwLOa7TwTmFjjs13wRmrqWg7IhQ10dllGNnS5UjrhXDiLvcLE6DyUnQP6dk1aLjwTmkxcP81140qpHBktu2E1q6amqWnVS11ZlY6zhIynVD5ai3NKUk+a6rWuRWK7+i4cdbpZnulDWXcSEIBDEdXXGyYVdbbQbp/jMojZbmhOHUGYGR+g5Aq0SMaeM/S4nu2Dra9SLKbyWuoNisoZZ1/dc06eBUyEuYAjmAVU/TCJ48tYqxOAMfLMjr96FwB8WHYeou30VfyRG17Ijw7iHYztJPdd3Heux9Db5rjNS8sfgDX5mHuStD2EeOp/14pPCavXKdeXqucIl7eidHvJTnOzqWHcehv8kNZNbwXpYZbwOPItZEzEmnd1smzmuIvIco6BJ4VW5gL216eCcTAB2xc47eCdUM4Zt3BlH2jutt/h1P2iseObz/SNkjNXADU5WhFWAcwKf3oyf4h+YTHinEXRxuyi5sVHqbioNqGZRZoNieoKnVThwlF9wRdceeDi/wBnRjlaPNuNQTyylzmnU6K+/ZdiLpKGMP8AeaMp9NEnW8DB/ID0Rbhnh401xfQm6zKZIHsu0jqvNnHHBjxXytYNC7MPIr0uAo1iuANkqmuPNtvmkNHn/D/ZrPK9rdsxte2ysfDv7P1PlBlllJ55S0D8CrHo8CYxwcOSLpUD/oqjEPYzSU8ZfH2hc3W7nXHwTGmmEXugABSf2jcUiMCBpGY6v8ByHr+SjHD2GmteWXLWgakb+QXHm+6aSO3BUYuTG7uLA5+W+yMU+NC2iAY9wiyinAa4uDxcZtxrqh2M0VT2V4mkjwOqzUHtRtutbDuLcVsZ9YXTSg4sud1V9dT1Gbvtf81JuGcKkeBcEDxW0lqjOGTZ1RbGEY12gRJrsr7jmo7hkAhaE9qMYY0XJsrwW5InOkosk/0tYatRtmPsLdwkHcRNHMfFex42eRuiQy1mtkvhdR3yOqg7eJA6QAFSjDKoZ2nqplHgcZckmm2DQtNiDbu6Bdxi5umOP1eSOw3Oi5lzwbMF1EfbPzHa9gPAc0jiVXbujYaAIq+PsoB1y7qNym5JV2SDMWBczKNS7QKX4JIewYCdWjKfTRC6bDwGiV2pN8o6JmcSfGSBte/xV1aJumAYfYNI5pEtRG0EfVDn/gGc1S+J4a+CaSGQWfE9zHDxa4g+nP1Xs0hUL7f+F+zqI6xg7s47OS3KRje6T/MwW/8Ab8Vx9G409n3EduzkJ909nL4t2JPpY+iP43SdhO5u7T3meLXai3xt6KquE8Q7OfKfdk7v9Q90/l6q3JnfSKBr95KY5HdTGfdPpt6Lo+mnrKn7MssbV/wJ4FOO0sdDy81JDUEjTpuoO/8Adlrmk6gG/iNwnVVjrnCzbtB311P6L0JQtnKpUg1WYy1g6v587eajdbXOedT5DkEiHEnmSpdw9wMX2kqLtbuGfWPn0CG44lbBJz6I/gfDktS/uizQdXHYfqrdwel7JjWEl1ha5XEELWNDWANA2ACeQwHcrz8uV5GdWOGo5yrCFtaKxNDiKYH0TLGyWszt3br6c1joyx9+RTqVoewjqEAMIMSL2gjmELxfHpYmuNhoF3h3dBH2SQlMVpGyRkGwuOaixpclCcQ4q6aoe8m5J/0FIuCuI+wLjcajmiE3sujMrnyyvAJ0bGBp4l5uPSyj+N8BT05LoiZYuTh7zf52j8QsFVnW715QviPEJmqS+V1xew6AKQQ8e08bA1xboNVWEtJNsQQm78GkvqCriq5ZlOVpJeif1PGFLM+waNTvontXWsiYCywHgq2j4elBuAUbbgU72gEmymUVIvHl1VBap41A0vcphUYi+fY2CcU3s7Js65P+tlLMN4FYQLFbYqg7MssnNUyL0eESu2dYeZRqk4XdbvP/ABU3o+Cw0bp9/s14rr8zOXxohNLwcAbgm6fSSSUxaXAloI1HJS+PCHN5pwcNDm2cLqVlfsei9DzDpw+NrhzF/khFc0y1LW8gblFcPpuzZl5DZNsLgu50h5nRJPspiWPyWACjz2aI1i/ekt0TERXcB4hNCYvXjKxjRyaFGMTkIfty/MqTYi67j4aIVMxpOq2i6IkrLFQDjjhsV1DNTm2Zzbxk/VkbrGfiLeTij61ZcZseLJY3McQQWuaSCDoWkHUeYIPwVucBY612Qv8Acmb2Uo5XOhPodfIqOe23BmU+KyFgsJmNmI6PdcP+JaXep6IPwRiOWR0ROj+83+YDUeo/AKOhk5xOmMMjonX7jiB0t1+FlrC8MkqH5Imlx59AOpPJSuLBG4g2KUvylrck1hdzi21iPEg81LcPoI4GZImhrefV3i48yvT+UtFXZyrDy76B3D/CUdMA51pJftH3W/yj81Imgk6ariCAu226olFCGjRcMpOTtm6SXQnDTW31KXWLFJRixYsQAnKy6F1uLsp/fPoNT8EM4t4zFKcjWnMR7xBDR5ciVAppqmoD5GRyPA1c+xt8Tv5BYZMuvC7OrF9PstpcIkdTxXq4sGUE3ud0FqeKSD3jc36oXR4Q53enkLBf3G2Lz58m/iitPLBF7jWt6k2c4+OYrjcm+2d0YRj+KCOHY09w0Dj5AlHKad3NvxFlGhxCAPe+a0/iAAe8hSoHCwviPDkEne7rHHcW0+SSg4RYW2OQ9DqhkHELXG10VpcS6LVZDCWBC0XCLWi3ct5JxT8NNbzbbpZIYhTtqGWMksTuT4nWI8wdCq84i4dxSAOfHUSVEQ1zRu74H8Ue/wALreMos5JY5RLTgwRrT7w8rJeKgY0++B8F5sk4mqb2M83T3ikn47Md5pfvuWlGTPVMVaxosXt+IXD8XiH+Iz7wXk+TFJD/AIj/ALxSRxF/2n/EqhHrB3EdON5WfeakX8W0o3mj+81eUTVO6u+a57Rx5O+aYj1pT8QwzBwika8ga5SDbQ2TnDh+6b5KhvYxUFtVK1wIzxi1+od/mr8o22jaPBaehewfWMsSeqYUwvIPDVFa+mc7RoKyjwfK05jYnpyCaaXYqAVbNqUFnjkLrtY8jqGmynsWGxN1y3PV2qX7cDayPLQaD662FixZFnnv+0DF/vKP+KmZ8RJJb8wqsppyx7Xt3aQR5hW1/aIjtW07utOR8JXfqqnLRe+uvLkpGXn7PseGZutmTtBHg62n5j0Cs2hpc4D7gtOosb39RyXmPB8QeIAxri1uZ1w3Te2lxrbwuvSXAR/3ZS/+ixNAw81ttAtrFiYjFixYgDFixcufZAALifiOKmaBI0PLtmkAj1uq8xXjJ87g1oNtmxsBt6NG6taqpWyCz2teOjgHD4FDs8EBOWMRdXNhIB/qa3ULnnFyffB04skYLq2V7TcLVkurmthafrSkgj+kXKXfhmHUt/pVQZ321awkNB8mG/xKlmJ1UdU3sQXOa4bscRmuNLW5dVHh7JKMOHaTTEn6ocwX8tLrPx10rNfNt+Tf+EJx7E6H/wAK2oB/ieC30Fr/ADQVuItym7XOJ27xFlcbOBMMib/dAuHN73OJ89bJ1HUUsejIo3eDYxp8ApeNdtlLK6+1Mo2GoO4JB8ToVIMFx5wIa4+RVmYo6Cpj7OWnbl5Cwa4eLTYEKKjgCJvuuntfS7Wut4X0USivRpCUvfARo6+43uiUNTzCCw4K2LeV9uhaB+aJU5ZbQu+X6LJWjRpDbGOGaSrN5oWl/wDxGdx/qR73qg49lVHfQut/F/kpY2C40IPyPzWpInDcELaOSSMJYoyAEPskpvA+oTtnsnph9UIhnPVabUO6n4rT5FejP419MbD2bUrfqt+S3/sXSN+q34Jd1QeZSbqhS/qH6Gvpl7Y5ocEponBzAARzARz9rgCw5KMduuHVKXyJFfHiiSHiEtPUdE+ir2vbmabj/Wig0lSusMxjspBc91xyu8L7H4/inDO7piyYFVomclQkDUJvUS801My6rOSiYfSm/aHxWxO3qEyfVN5NCSc7N0V2ZlPf2iyO3pCCP7uT/rCp/MrY/tCts+kP8Eo/5mqoAkMPYdPZg8z+S9G+zPGWOwuDfuhzD/TI4fovMMEmllfPsqlczDmtePrvI11sXX1COgLQbXs6/EFKNnadiPio39LatfTByRsFEozLLqMtqyimHscRd2x2vv5p2AQc5JFbLgNUzkqM3ukEeBa6/j7wKTYCc1e3a4HncX+LbFMq+usMovd3dAFrkm+gsdfgsxGvytI7xvYWGYlxJADWtJN3ErIYg3944HMW6A6hmlyAQLancqGUhpHQima3KWteRYlxLrAa5W6dShmMVZu3NJe9/ds0+t76LvHrys1fkLTe7Cx++li3MCQoq3BZ3sz5w0G2U9jKc3U3Gixm+KSOvE4pWwgMUYHHS/8AOb/LZbl4jba2YAdBYD5KJYzh8rNpBI4uADWtLTqbXIOyZ0/D8rnfvnZW9GuDnOHgbWC56rtnRspdEwp8bDn2Y7Menh1J5I1T1l/rC/rb481FIqqKBuVjWtbz6u/mO5RmlxSkl1ja6M8rP/EOJuPJOKbK4fYbMhI3afA2P4pIVUjdmgf0t/RNWN1t2gt4jX5Jw7TZ/wCIUuwFBXk6OH5LuOuts4jwOoTV5dzF/EWKS7U3t+IUttDpBM1QO4a78Uk5sZ2uPUhMDIebVx9JI5GyncNBzLAOT7fzDT4j9E3dSycsrvJw/OyTNatMlL9FOxWpxJHKN2O9Bf8ABNZJnDcOHmCPxRWKUM5lOG4x4/NVaFyRp9Wms9TcWUx/aDSNQ0+YB/FFMNwuEgSOiivu3uN08dt1pCG7pGU8mq5BWBYr21O1x94Xa7zbofyWPxED6qlv0hvQW8gkTTxf8OP7oXfXB598mwF1mXm2o43rXCxqpz/UmLuI6r/zM/8A8jv1VmZbntUw+GZsZe1rnNzAXvoDuqpkwCInQFvkUwqsVnk9+aV1truJSLK6UbSH1sfxSoCQ4Zwu0PBBuPFWtg4cyJrQdAFSUPEVQ3ZzfVoRmk9o9SwWIiI/lI/+yTQ0y331JW45tVVo9rEo/wAOP4lcv9rs/KKL/m/VLVhZdlBPFHlfM+2YkNB2Ntyf9clIoK6N47r2u8iFR9Bxv9OgD3NyOpmtbIGm4OdzrPaN7aG45HzTimxpn1ZAD55SltXA6stHFMX7xaYyWg/WztJIO4ty0TSPI/KWgR963edcHawF+ZURp+I5mjSQkdHd4fNEaXi/KQXxRusbggWINrXHjYn4pbX2OiU0+GZHmSQgu1EYvZrBbkTa7zzPIaDndWWC+pvp9azhbX7Ub1H6jiOCcguMjCBaxs5m9726rGtu13YyxFxb3bnLrfS907CjdfhZnlaS54jZc2LibkgCwc4E8tbpHEKVkYu7Id7CzGkgausWFpuBY2snvbTsbbUgC2gBHyTGpljmkIkjz9i9pbfYP7MG4HOwcPVTSKTIjiWPwhtmZeV3k5jodg4m5KBOxgykCMXNtyQBbrqrHr6eF0Zd2bL3sLhu5236oNQcDxsZYOGc6u0BaDvZt+Q29FnKCbOjzcUiGzRBoLpczvvNHlcAg+qYUFKe/Jn7NhP7tu5PV3lspPimBSSSOgYwPADXF4AaB3ttOZsR6EpOfh+QAl1PHZo1sXAgDfY+aEqI2fY1pq+ZsT3mRgZH9Z19XfZbbmlYMYnLQcjnA63acx+A1+SjVdXhzhEP7mFzg3+N2Y949bCw9PBGuH8R7PUak6NHihwQ1lkGKDi0l1tj46FHRiZcAbhJ4jwLHUwtkjf2VRa7ifckJ171tQf4tVFqltTSHLMw2Gzx3mHycNPz8FnLG/RrDNfZLH4p5Ll2IAqJ/tcO1uuxiem/JYuDNvIg9UVYsh9PjZa4tuo9VYqbkXTCaqJNwdVPjYnlJy/ErpJ9aoSMWeOax2OO5o8TF5kTSKvLnNYDq5wb8Ta6sOStDW2GwsB5KkcGxv8A71CTyeFOqjiEFo11v+XVdeCGtnLmns0S44n4rf7UUDdj/jZc/wC0J6roswoaVnsQm/w6mM/zsc0/IlC5vY1XDY07v63D8Wq/SwLRYFRmed5PZLiI/wAOM+UgKT/7KsR/4TR/Vf8AAL0S5q5snyOzz232SV53a0fH9E6h9i1YfecB6fqVfYS0YSphZSFL7CJT78n4D9Ufw/2DwC3aOc7wuT+ithoXYRQWV1inssjipXiijHbOyjdrSW5gXanyG5VV1GZryx1i5ri0jR3eDspGm+vRejcZqTHTTPb7zIpHN8C2MkH4hUr7MqBk2IgyDN2bHzNB2L2vYGl3W2cnzAUOPJS6ArqeeL3op4/HLI0fMWXcOPvH1r+Dm6/EK98QeQ0qr+KKkh+gbe+9hf4pONBYK/bb2+/ER5H8il4uIIzuS3+YEfNCJKxx3KZyPKmgsm9Jjrh/dyn0ddEo+KpPrZHj+IKrw+52Hnt+Cc/S3sHde7yJuPmgZZjsbhkAEkbhZwf3HaXAIGh8yncVZCSCJLajR4t8wqxocdkcbHKfTX8UdjmJCAJfQQSNae815c9ziWEHTMcotvo0NHxXGJvkdGI2iz5bsuQbNG7nnyaduZsFGGykbG3kiFBjErXtGYkEgEO1GpQMSxThGnbDYNyhjdDzNuZPMnUnzVeYdM4y5hcNBs3yvv6qyeMa9zMoAaQbAg31ve/PwUYbi5btHD90/qqSCx1JxTLYBt7DzTSXiKodp3zfwK4fxPJ9iL7p/VIu4tmHKL7v+adBY2kZK86Qn7tln7JqCP7pw9QEueMJxt2f3Fo8aVP2mfcalrY9xv8A7PzfWZJ6ZSsfgR5ioB/kYfzC6dxrU/ab9xqSfxjVH/E+QRoG41qMMcNu1/qi/NrihdSXN3aT6H8wiz+Kak7yH5JrLjczt3k/BPQW4KZW5XB1iCCDseRupU7EBI27SOoUcnqHO3PyCHym2xI8jZNRJslArSs+nHr81GIa54IF7+evzT9s5RQ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1032" name="AutoShape 8" descr="data:image/jpeg;base64,/9j/4AAQSkZJRgABAQAAAQABAAD/2wCEAAkGBhQSERUSERIWEhQUDRQUFxgYFhcZGhcYGBQcFBcbFhQXHCYfFxsjGRQVHy8gJScpLCwtFSAxNTAsNSYrLCkBCQoKDgwOGg8PGjUkHx0tLSwsKSwsLywsLCwvLCwpLCwqLCwvLCwsLCwsLCwsKS0sKSwsLCwsLCwpLCksLCwpLP/AABEIAIgBcgMBIgACEQEDEQH/xAAcAAEAAQUBAQAAAAAAAAAAAAAAAQIEBQYHAwj/xABOEAABAwEEBAkGCAoKAwAAAAABAAIDEQQSITEFBkFRBxNhcYGRobHRFiIyU5LwFCNCUlSiwdIXMzRicoKDstPhJENEY3OTo7PC8QgVdP/EABoBAQADAQEBAAAAAAAAAAAAAAABAwQCBQb/xAAuEQACAQIFAwIGAQUAAAAAAAAAAQIDEQQSITFRExRBcaEyM1JhgbEiQpHB4fD/2gAMAwEAAhEDEQA/AOttVQVLVaaWtvFROftDcOc4BcTmoRcn4Br+s+m8SxpwGBptK02S2kmjqmu2ow515aR0heccedY/4QC07amm/rXysozrydSfn2K3M9pZK1oanHdhu50iqSG0qS4AbKkmlO0BWDZThvV5YX+e0g5Pac+UFXqlbRnFzcoeC600rxkTagEgl1RvBo2ldmZUfgotHrout/3V1RF7awdJFuVHKn8E9p9bDlvf91UO4JLT6yH2n/cXWEXSwtNeCMiOS/gjtPrYet33VB4I7T6yH2n/AHV1tF128BkRyccEk/z4s97vur1i4Kpx8uLrd91dTRQ8PTY6aOYs4M7QDW/Fnvd91eh4NJ61vRcuLvBdKRR2tLgZEc4bwbTVrfj6z4Kv8HM3z2dbvBdERc9nS49xkRz8cHk3z4/reCr/AAfS+sZ9bwW+oo7Kjx7snIjQhweS+tj+sn4OpPWR9TlvqJ2VHj3YyI0L8HMlKccz2XKtnBw8D8c32D4rekTsqPHuxlRz+16tusVyXjQ88aG0DSMaE1zO5bnZpw9jXjJzQVrvCVJSCIDM2nujcrnVC2X4bp+ScOY499VTSy0cS6cdmvclaGeClQFK9IklERASgRAgCkKFIQBSFCkIApChSEAREQEhECIAiIgCIiAoREQGNatV18t12NrK5kuPRgPtW1NXNNfLYXTPHzQGjq/mVgx8rUsv1O3+TmbsjT55CSd1T1ZryAA2nE7lSZMwcKjuXk+2U5huz6FjjDwjOezW1r1+PariB9KcmNK7t6tb4Iw2096869Wy5mmw9yhog+konVAO8A9iqVroyS9DG7fCw9bQVdL3DWEREAREQBERAEREAREQBERAEREAREQGh8Klouts24zv/dHiVOpM1Hlu9ndiPtWH4ZrT8bY4+WR/a0fYqtUbdSdhO+70HDvXkYl5cRGX3RzfU6SFKgKV650SiIgJQIgQBSFCkIApChSEAUhQpCAIiICQiBEAREQBERAUIiIDGtXHtc5f6RLn+UO7CuwtXIuECK7aZeV94dIBWHGK+X1Kqmxq8zKgk549HKsPa5CMXe+7DmWVEu/3POrO20cMcxX3qqaej1KT2storHTOhpy7x78qrLq7QOuqx+j3UvN5K9RV7YjV2VcKU3LqUbNhn0lq26tjs532SH/bCySxGqDq2Gzf/LH2NosuvRWxqWwREUkhERAEREAREQBERAEREAREQBERAcW4WbSHaWijzuWNhpzve7wVrom2kPBrtCx2vVs4zTlpplG2NnsxNr2kqLJLjhivKxkczKJP+R3ixz32NePlMB7F7LXNR9IcZZ7pzYew4+K2NehRnngpFyJREVpJKBECAKQoUhAFIUKQgCkKFIQBERASEQIgCIiAIiIChERAY1q5bwoRfHk72t/doupNXOOE+P41p3x91QsmL+FepXU2OaxTEeaTgcD4qmXCm73yXraYxnvVkH0N09apSuUHiXBsoIyOHZkps9quyU21xS0w1aT0/wDaspH1IfTLA/8ASuSTJPqDg7mvaNsx3Qlvsvc37Fsa1TgudXRdn5ONH+s8/atrWqOxpWwREUkhERAEREAREQBERAEREAXjabW2MVcadpPMAoltzGmjngHdVYTTVuBI4ohxpShHaCedcuSRZCDk7FxLrIPkMJ5zTsXi/WB+xrR1+KwdpE5GFwcpJPYAvB8FpDcDHgNoIqsdSpLwzaqMDWtZdTY789sjc8Svc6V4cQ5riTeIGFW8mJ2LVNH2ytCMQVuNq0rLJ8XIGtIOQrjTn2Lnlpsxs88sNcA6+2nzX+c0dGXQsy/m3Fu5nxuGyRU0vU6rqDpAMlAJweLvh2966SvnnQ1tkDhdBOOxd20BbjNZ43uFHFtHc4wKvwjcG6b9UYoPSxkURF6BYSgRAgCkKFIQBSFCkIApChSEAREQEhECIAiIgCIiAoREQGNatA4UmYxH8x3Yf5rf2rROFFuEJ/THcs2J+X/b9nFT4TmVos+4YUPvRYuQLJTPuk0risfM0k57a5LNTM54Nmpnl75rwnbQ1GR2e+1elc8VLySKbdi0ok7/AMDE5dotlcbs8rRzXqjvW9LnPARNe0a7823SDrYx3/JdGWhbGmOwREUkhERAEREAREQBERAERWGlZy0ChLeUCqEpXdjF2ywz3iGxhwrnUYivKcCvI6GmJBuDDZeCk6TeAfjScTuVMdukcMZT10VMst9TYs6Xg9naPm9WD+s3xWD09pB8ADZInMvZOwLesFZR8zyDWR3tFYLSc73G4Xue3E0JvAHZgVRUaS0LKKblrYx2Bo5uJrVafr/YRFOy2jzmyMETm/NeAS003EA9I5VvtlwwuNPKBTsWI1i0Y6UtY5ou37za5Xhs58V50pwpS6l/VF+JSlTaZoVm0/NhxcYA98luupes9pjmZfBdE5wa4c5pUjYrZ8JYboaKjZkeg5FVQy5PYS1zTU7xTHL/AI7QuY4mLd4xt9zwErHbEWO0BpT4RAyTIkUd+kMDTkOfSsivfi1JXReSgRApAUhQpCAKQoUhAFIUKQgCIiAkIgRAEREAREQFCIiAxrVpPCi34qM7nO+xbs1adwnMrZ2HdIe4LPiflv8AH7OJ/CchtLSeg4jnyyVjJIa44LMl7N4r9qxlqc2uBG5ZYS+xnLaRopUcq8b1Cqzng5UPZj77loRJ2/gGP9DtA2fDrw/WiYD2tXTVyzgFk+ItLd1ojPXHT/iuprTHY0R2CIik6Ie8AVJoBtKiOUOFWkHmWq6d03eddaata7L5xBx6Niy+gIXXOMdgZKGm4bFypJuyLpUnGOZ+TKoiLopCIiAIiIAoIrmpRAalLITIcIxRxq10Te+lVS20sLqGCM4fJqzuWz2mwsk9NgPLt6xisRLqk2t6ORzDuPnDx7VVOMvBqjUg99CzdNBTGFw/ReT3lYHSTAXg2cuDLuN5l41ryHmWYtugrSAQ1rZOUOoep1FhHsdDhIHMJNfOB7DtWape2qNNLLe6fuXVmgddqSDzYdhWE09bfjGxCpIBeRyDDDlqVmzbgBU0WmaT0y2a2gMoOKjMbnA5ud51CNt0Z/pLLileGVIVnlpyb9D3meJWVODmmnNTEHv6li3W278YMXMIDx84b+gq/hdRxHznYU33SfsWInbeq5oN2SJwwGTqY4fpALBQir2e3/aHjvk7LqPDdsbKZF73DmLsOwBZ9YjVGyOisNnY/Bws7ajdXGnasuvpKatBIsWxKBFrWv8ApZ9nsjnxmjiQK7qua3I5+llyBWxi5NRXkN2VzZbyBy4F5WWn17vq+CeVlp9e76vgtvYz5Rn7mPB368gcuA+Vlp9e76vgnlZafXu+r4J2M+UO5jwd+vKQ5cA8rLT6931fBPKy0/SHfV8E7GfKHcx4O/3kvLgHlbafXu+r4J5WWn17vq+CdjPlDuY8H0AHJeXBLNrHa5HhjJnuc40A83nNSRQAAEknAAK8/wDfvGBtkzz86OJhZ0F72OcMcw0DdVcvByXn9kqun4O33lK4PbNPWpgDhaS9jq3XgAAkUvNILQWuFRVp3g4ggndOC7T0sxlbI++GltK0r5wccabrnaeSnFTDShHPc6jWUpZbHRERFlLihERAY1q0bhVlPFRx1oCXOrzUC3lq0/hLsN+KN1QLshBrtBbs6R2qjEfLf4/ZxP4Tjs+jiQSH5nerCTRr9uPSvfSdvji81pvEn7Vjm6RlecKDZQ1PcqIKVrlJL7K5u0jtXm6QjLFe7RPndvdB715zOlzMbcDTMK1MHYP/AB7tN4W1u42c9YlH2BdhXzXwecIZ0bx5Nn43jWR4X7lLl853HVrfWxj/AMhLS4+bo5jR+dK77gV6asXRasdxWN05bLkdAfOdhzDaVykcNFtcLwgszBTaZHdzgtoZpKaaNks90SOjaSGVDRUVoA4k7VVOqkrI00IZ5ehcWPR7ZZmNIwrU8wxK3cBc0OkrQx9LPdEnEuxcAQCSAK1yyKs7RrdpGM3ZZmsN2uETCDvocaqqFaMFqW4tSi03sdYRcjOu1s+lHoii+4rWTXW27LW//Kg/hqVi4PkwdRHZkXFDrjbj/bZcvmQYf6almtlupjbZfYh/hrruYEdWJ2pFxQa42/Zbn57Y7P8Aw1I110hT8td0w2c9zAp7mBPVidqRcU8utJfS29MEf2URvCJpMZTwu54PBynrw5HUidrRcTdwmaUHyrMf2TvvK0tHCZpY5S2dvNF94lddaHJPUid3WrcIlpa2yUcL16VoA25E17Fyyxa1aStcscMlrcOMlDPMIiArlUxNa7tVOsmo5srzJaI3OBP42857SfznONQf0s1xOpeLSR1GrkkpWvYxlv0hI74uKQ1+VQ+gOf52wBUQgMAAaGi7lvO0k8+OK8fhbG4MFAG/JyJPQvF016jR2Z+/KseXSxzWryryzPRcGUsVpxaa/LJHVcHaVk+D+wme1NjIvMEpkNfmtJPbgOlYexQOkmjijFSXCoG8Ygda7PqdqeyxMJ9KV7QHu2AD5LeSqmlSUpbHMVc2MKURemWkrSOF59NHuP8AeM/3GLd1q/CJoZ9psbo4xV1Qab6Oa7PZ6NK5YitBUiyk0pxb5OJq8WcT0FLE4SceQAA0tF67e9IkA55huW9X4ZZjHVpYX0DhG6YMHnMs5cDIcRdL5wAT8g5lpBtjqlaB/USeyo8lLR6iT2Svbbi3fN7nnpPgyFnstkdi+Vg82D+tAINIBICLw2OmyafQxIIocdox0D3v4y6xomYADKWhsRvCR7XOPxjm0ZRuNbxwOyfJS0eok9kp5J2j1EnslReP1e5OvBkJrBZmOuvIa4RMc1vGg3y6GN54y89oiN576AubWgGNKupscFjdKxpc1seBe50wvUNpezY4Mq2JrXYE+lWjhgLI6q2k5wSH9UqPJS0eok9kqNLfF7jXgubLFZqtD3tawwMq8SguLy6PjAYsSy7WShpiG187NTaDZiKuuCRzXXgyUFsbhDI5oYWea8FzIRtFXkZ5WvkpaPUSeyU8lLR6iT2Sp/j9XuNeCnVua98Ir9DPPdM0Qkp+zL68hK3fVVlmfo60m2UaxtpFxw9MPMYpc3uO7I7cFqNh0Ba4ZBJHA8ObXNlQQRQhwODmkEgg5glZU6JvDzrJao8a3GFpZU4G6Xi83IZ3jhmVE3CStf8AKK2qikpRV9NmYy0yj4HMf76Clfn1eBTl4u/XmG4La+BGUufaK7DD+7Kta0loi0yhrG2V8cTCS1gBOJpVz3H03kACuAAAAAC3rgk1dlg418rLgeWUBz80PGNMvxmWfmnkrViZR6crPf8A0W4eMk1fwdKREXjnolCIiAxrVxfhe0tM+2fB4ySGxtFK5VAc4ncMc+RdoauRcIIa63vo27RjL7j8ohtR0AbNtAqK7tFMrqbHPrHq3TznuvHadg5v50V6bA1g9LqLWgrJOYM3VJrUMx6C7eSqfjHYXWs5DieoZLA6snuVGLltVBQRvAG30h2Kxnna8EHwIptWxGz09J5ryABWFrgYcMTQ54cysp1E3sQY6y6K+JbNxrXkzPYWAULaAOa4naHAn2VeRxVzG3BY1kLo5AQbzS6nLjhkuu6ranMgaJJfPlpXHJnI0b+XqV1WdrF9Ki6r0Mbq1qcRSWYYDFjDvO1w+xb06IXeheEDwXYZA486urU6jTzKhau/B68YKmlFFpouIUe/e+nQMO+q1vW7RM9okjMBHxV4vBNLwcAABhStW1xpktpsDSIRXlP2q1sp8yR291OofzK74JnFTzJnOWPdjXChIodhBxUGcZb+RXFtsz43SF4uiSV0jDgatPNlj3qwaQT09qzrXU8KrDJJx4LuN5zGwdWK9hJXPvx/mrdlNm73xVVaZ9fTsXD1KitzsMcFTxhrRebnDYqC4g447+vf0LpIg971etUvdsC8jL3IZMxyb/fkU2JJc4nBW8nPkvS97968zVdIlEWGUskY4ZteHV5iCvogsa9lHAOa5uIIqCCNoOa+dos19EWL8Wz/AAm/uhbKD1ZfT8mraS4K7DKaiMxGtfMNB7JqF5wcFFkaKVkP6wHcFualXuEX4LMqMHoTUuy2V9+GPz6UvOJJFc6blnVAUrpJLYklERSCUCIEAogCKQgFEARSEAogCKQgFEoiIAAlFIRARRSiIAiIgKEREBjWrR9f9AvkkY+GJzyWkOutLsWnzb1ByjqKlFxOGdWIlHMrGqN1ZtAqfg83KeKfVx35ZINWrSf7PKwf4b+6nepRZnhFycdNFQ1Rl+jSuO8sd4L1Gp7ttlkP7N/hipRcPA3/AK2MiPTRGoZNpbI+B7GRuvirXCrh6IIIxxoehbs/R7yPRcOgoinsr7yZppVemrJE2bR7hm13sle89jJHoOJ5iiK6OHUY5bljxMm7lRshu+ifR3FWTLA5sThxbq0JpdNa03UREeHT8kLEM0nXfRlqe6yNiss7g0OvlsTyALoFHECgqe5YmPVu1DKyT/5UngiIsOkrXM1ZdWWbYu26AtNPySYfsn+CHV+1H+zTc/FP8ERR28SroojydtX0Wbojf4Khurdq+iz5nOJ+PYiJ20R0VyVDVe04f0afKn4p+08ypGqtp+izH9k/7qInbrkdFckO1WtOXwabf+Jk76Kg6s2r6LP/AJUngiKe3XJPSXJW3Ve1V/JZtn9S/wAF1LUu1zmIxWiKRhZg1zmObVuwVIxI7lCLqNHK7pnUYZTZFKIrjsBSiICUREBKBEQBSERAFIREAUhQiAlERASEREAREQBERAUI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1038" name="AutoShape 14" descr="data:image/jpeg;base64,/9j/4AAQSkZJRgABAQAAAQABAAD/2wCEAAkGBhMSERQUExQWFRMWFxUWGBgXGRgcGBgVFxYYGhYYFxgYHSYgGBwjHBgXHy8gIycpLS0sGB4xNTAqNSYrLCkBCQoKDgwOGg8PGiwkHyQ0LCwtKSwsLSksKSwpKSksKSwsLCwsKSwsMCkuKSwvLC0sKSksLC8sKSwsKSksKSwsKf/AABEIAL0BCwMBIgACEQEDEQH/xAAcAAACAwEBAQEAAAAAAAAAAAAABQIDBAEGBwj/xABLEAABAwIDAwYJCgQEBQUBAAABAgMRACEEEjEFQVETIjJhcZEGFBUjM0JSgaFTYnKCkrHB0dLwQ5Oi4QckY/FEg6PT4jRUc7LCFv/EABkBAQADAQEAAAAAAAAAAAAAAAABAgQDBf/EADERAAICAAIHBwQCAwEAAAAAAAABAhEDIRITMUFRYYEycZGhscHwBCLR4RRCktLxM//aAAwDAQACEQMRAD8A9h4b4HNip+Yj8aQr2QREhQnSZE9k16/wnVGIm1kpN+00o5WM2RIBOhKsxkkkkkpuDvF5i5rw8WS1kk3WZil2nmJ07IJ0zHsmonZnb8adqfUeGq9ToF5hAtbmlItwNDb0RawEQFwAeb0Rk5oMGTcnMdKo3Gsp+RXLiJfJnb8f3uNc8mdvxp4cQbW35rKiDlWnmczm9PW++wtEVvFUSEiM2mnOUTAGgAmN5PwqsmkspB1xE3kzt+NHkzt+NN7UWrlrGUsUeTO340eTO3403tRamsYtijyZ2/GjyZ2/Gm9qLU1jFijyZ2/GjyZ2/Gm9qLU1jFsUeTO340eTO3403tRamsYtijyZ2/GjyZ2/Gm9qLU1jFijyZ2/GgbL7e+m9qLU1jFinySevvqaNln9k00tU0xTWMsmLkbOV+yatGzuP31seXlSSIkcaUq2gcxUDBPDSo1tE6VD/AGVhglJTN5JApTtR0LUEEHNJgg6cZA1rRgcUCnpc4a8b1LkkzMCeNdXjy0aJc21keTxrTgUUkx2cKypw54nvNNtoPZ1k6DQdgrKCOquGtfEzObsowmDJWJzGbCJNzppXo9v+BjjaByZzyBNwMivWmTp1048Blq5N4fwrQfn7wPdHwrA++oSkqJEkayLVrUtCCk878jTBfbbPBunKVIKuckwYJ+FL8SknRR7zTDwnS0HCULlZJzp4Ht/CsODTmAEiSeNQpt5lW8z9KNpEC24VLKOFcb0HYKlXvnoEFMpOoB7QKjyKPZT3CuuLuANT8BWRW1EJOWFalINucoKCSBfWSBeije4htLaauQT7A7hR4un2R3CsattImL5t44GSIN+IOk0l2x4RPoVzAkDKFAFJMgxeZFXjguTqjlPFhFWz03i6fZHcKPF0+yO4VViMVyTalqlQEWSLwSBFzfWsbXhG2oA5VgGRcAGQFmImZ5hHaQK56KOox8XT7I7hR4un2R3ClrPhI2owEuXJAlMb03mbA5t/sq4VxvwkQQTybsBOa6RpExrY/veKaK4AZ+Lp9kdwo8XT7I7hS4eEbcA5ViSQAQAZDiUGRNrqB7ATXHPCVsahc5SqMsaBRIudebp1imiuBIy5BPsjuFd8XR7Ke4Usb8JW1FICXJUJ6Ogv19W6bEGtOzdqJeCilKk5SAQoAG6QZF9L600UDV4un2U9wo8XT7Ke4VZRSkKK/F0+ynuFHi6fZT3CrKKUhRX4un2U9wo8XT7Ke4VZRSkKK/F0+ynuFHi6fZT3CrKKUhRStpA9UdQgXNVIW3mKSEhQAUUwLJMwZ9xqDyzmKhfIYj6tzad5HuBpX4OMLK8QtxKSVrIKsxIMAQlIiCgSRMzYCOCkBxLXzP6aMjPBv+mo+TkfJtfZH5V04FHybf2Ru03UpA6A1wR/TXQWvmfCo+II+Tb+yPyoGBR8m39kflSkKOhLSrQg/ZNT8Tb9hP2RUUYRIIIQgEaEAW+FW36vjSkRRxLKQICQBwAqvI1wR8Ktv1fGlRxrc+jbmeLevfSkSbTs9lWiGyfopP4Vn8SSFkckgJABBypuTmkaboHfUWtoCea2mTaxQCerXjNMBJTcQeFrd1TSIouooooSUI9IrsSP/tVb+zUKz81IUsQVZQZ7eOg7hVjfpF9iPxqheOYE89uRMjMmZ4a61KbWwVZzB7HbbCbAkZjMAdIkmw3STatHiSObzRzYy9UaRS07ZQAPNax67P4uUeWm+dzBAuDnahQmARz+om8aUcmyKRsxmzeUVOdabZYSY3zPbS/H7FywsLxCiMqcqFXIukyDYwFEneYFWeWEb240N3GtDvsuur2wiDCM0HLZbX4r/vUEi3CsrSVczEmApQzKJCikJUE9GLkqT7uyp+KqAVzcR0XAAFEzCABAKbE5jGaIKTxuwO129yAbkHntdUHp75qKtsoBjk/+o1bS3T1m1AK3dmrTmgYlYMJBDhBCRAFsvAzvIy6i898TcDYGXEC+5d1BLYgnm7ygaxdR400TtluYKMtpkrajdwWeM1wbXSRIbEQP4jVjvBOaLUArLLkZeTxJ54vyhE5SoBWbLMXzddtbw28H2SkLkOjNkV50zEpEhNhABkR1cCK55VTMcnJgWStsmTujNM66cKapQBoIoCSa7XE12gCiiigCiiigCiiigMuD9f6avuFWvuZUk2sCbmB7zuqrB+v9NX4Va/0Troej0vdG+gFqtuRuT/MAvvFxUvLOtk6E9MT3Rp11N1lICT5+4nmqXaw1vb/eq4TGmJuDvXIsDx1/vQHRtnSyL8HEm0xNh1Gjy1wCD2OJsLXNuuogJG7E/wBe/frUlpEm2I9xV8L21+FAdO19QQgHhyg6+rqrh2zeMqJ0jlUzPdU2HkpNkvk3HOCjpHG37NaWcVmMZVj6SSB30BjXttM2yEQTPKDhwiunbGtkW184NAJ4UyooCrDYjOkKEX4GR376tNFBoCVFFFAUN+kX2I/GlTmynZJEXJ1cOh3gcnY8Kat+kX2I/Gkj21n5UIQUyQLXiSL8/wDKpSsFruy3oAAHX5yIMD/TuJnv67cXsp4g6AyLBy2+dWuMf2paC4k2QJFxd3QAERLvunSpKQsiSlAm55zojffzliSavoc0RYy8lulQzQEzfK5u6hyfbvrb5JT7StZ9WOzo6V59pThUeamSIuXIAsLjlOrUcKENr9lN41U5YEzfzulviKaHNAejYg+Uc70/Hm399A2IJnlHN9pTAn6tIlFxUHIJueku2tiOU1323GhRclIygA6klcJg+t5zeSdJ16qaHNCx55CT8o53p/TVnklPtL37xvA+b1TXn0tOEBRCRrzc6yY3EgOaTmN9O6ojCQAFIulYynnxAnSXRpOvXUONbweiZ2SEqCs7hIM84pI3/N663V5fZuFKFlSClvMDdaVEa9G7551gbbq9Fhiq+ZSVXtlEQOBuZNUJLk12uJrBtXbKGIEKW6ucjSBK1kawNyRvUYA41DaWbLQhKb0YrMYUnxHhUwFFDeZ9waoYSVkfSUOan6xFUDYruIvjF8w6YdokNjqcWIU6eqyeo06w2GQ2kJQlKEjRKQAB2AVW5PZkd9HCw+09J8sl47+lcmKRj8avoYZtscXnr/ZaSof1V0Ix/t4UdWR0/HOPup1RTR5sjXpdmEV0v1bEnK49OreGcHBK3Gz7syVD41w+E/J/+pYeYG9cBxv7bRMfWAp5XKaL3Ma2D7UF0tP3XkYdlYpDiVLbUlaCtUKSQQbDeK1ugkEAwYsYmDxjfSM+DiFKccaUph7Ornt2CtLOIPNcHaJ6xQNtKb81jUhJVZLiJ5J0+yN7az7B13E00q7RLwVNXhO+W/8AfTPkhwttcCFgGLnLMm19RG/vqtTLu5wD6n/lUMSlspTmQoiLDKowLWMabtaoyMQfNKtPqLvobW7KuZjUWHflB9gcO2u8i5bzg+wL8d/ZWRKWJJ5JW/8Ahr9+6uKbw9paV/LX27h1/fQGxLLk3cH2P71xLLm90H6g6+v9xWQssQPNL+w5NvdatLGEaUCQiBO9JF+w0B3xd35UfYH51NLTkiVgptbJHbeaiNlNewmptYFCVZkpAN73360BfQaKDQEqKKKAob9IvsR+NedfUApRhMSTB8XEAyZuifVJ13GvRN+kX2I/GvP4hxYJsoAKURfFAaxuTp1aXtrQFKHUg85abJj/AIc2kWsiwINQbeSRzeTi4t4uZMT7G6JrWFLCjZWYA78SUns5ptBPviKrWs2kOaAWOK1AM7uMX1id9AQDqQoDMiSJnzAMqBgdDjof71WXUyDCJBP/ALewiwnJoBcb61krk5gqIvlViewQMvGOvXhUELVFw4ZIOuK013ptuoCtlYGuTmm4/wAvBtCiYQIsUj3igOJ5slAA48hBAVf+HbeYHCrWy4E6KuCdcVNpFpFtbf2qSUEyEhcHNGY4kWMD2bG+7tFAV4XDqdjIBluCoDDnWZ9TW+7hV72znVC7cyon+AY0jVHV23qsrVzswcvcQcTumPV0k7vwocK8wAzyQkjnYneACDCYtv33vQF7eAcBEshaY6J5ECb8E7uNNcDMGWg3vgFJk7zakjbSzqF80Ap52IAJkWMxNOMftJLDJdc0SAYTqpRsEpG8kkADrFG6zJjFyaitrMm2ttlrK22At9c5EnQAdJayNEJ1J7ALmvH+C/hGw886hbXKPFJXyz0Hl0pvzEweTQNyN3bNemwWzHENOvLTmxTsKUAeiAeYykkGEp3mLmTS7C7DaaXnawq0GCjNBzZNIjIYBk/GudNtS+fPnfpnOMIvDj1fF/hbuO17qYkM8ryfi7OpGbKMuYAkpnLrA3T1xVqsIiEkYRtWYA81KTE7rgVLC4Val5y3lJJBUSnNGkwWtSPymuYjYq/VW6dI88pAiOCUGOyrK95lIHDJkf5JN9+RFu2sysXhh/w7PZDczJEdsitY2M5IlbsSJPLqsN9slzU3dhkSUuPHteUNTf1TG6rAqVhkW/ySTPBCLa6z2fEVY1gUEEnCtpieklImOEA1UNiu2OZyY/8Acr1n6F91aEbEIAPKPFU3BdJHXqm46ooCXkhuJ8XY4wEj9NLttbQYwzCg+yhDS+bkgHOeAQnXjO6NdKaBOIjQdXPT/wBmlXhD4IDGtjlVFLqM2QpUCkZomeYmRYcO2qTvRejtNH02r1sda2o72toswfhszhlcjypxLcAtluVuJkgBpZMZtRlVM7jeCXGE2hjn1pIYRh2MwKuVOZ1SZuAhNkE9ZtWDwS8FXWWX8PighbKiAkg9JKpzSIBEGCJ0JMcab7Dxa0LVhXlFTjYCkLOrrBMJUfnJPNV1wfWrlDSy0svmw9H6l4KctSlJre87T/skqV8U068TC3g9o5WwXUghxWc80qKZRlJEARZwEDik9SaRsLFILimilKil4JOYaLxinYBKSAS0YkgwTXraoxpGW8wSAYsSCYiZtrXTVrizH/NlujHw+cTzuE2c+p3DOuFtTqG1SoEyok5UzCbpyrX0YBMEjSPRNYkTkURykXCZMdfV76wLU0dWVGIF8u6AAOduj4GtDLDSoUBBIiJg6mZCTf8AsKsopGfExZYjt/M2/c2hU12uJSBYWFdqxyCg0UGgJUUUUBQ36RfYj8axrw+GBJhvNJPSE5oJ4661sb9IvsR+NebfcIUqJ6RIur52kMW14n8wNRGHFuQTJi2dq8jdK+Nu2jPhyTLKJJvLjU31PT7+2sqUmCN5FjcxABTB8XsToerrqL6zESbg86VSZ3+gMEfuaA2KdZT/AMOJ1IztWtAJ59gQda4h1jXkEiAADyjXZHT9k91ZiiLyokJjLKspGYEEnkNYhM8K7hsOUoFiQLXUo5lFWXMrzIIjQHqFt9AaWlMG3i6YnXO0bwdwXrrQ2tgKMMJtvztaiQPXke+salKGhJkTcq1sTH+X7b8D11Y7zYIFs1hzucLm8MWsRY/hQGjOwpPoEkAR02oA1vz60s7XSlACWwAAbBxq39f7mlilKCZBNimQSYMgzPmJOkV0KzdERNrFQjUlIlicpjfw7JAaJ27eCjL2uM2HZnm1Ym3Ti8UJENYWFKEgziVDmiUyDkRzu1Y4VhxGLyIW4rRCSs3VcJuoEljeB76c+C2CU3hkZwA44VOuRvW4cx7pCfcKpLNpGnC+yEsTfsXXa+iy6o2Y9ZDaiCQeI3XpCcU6RZ0gnfC+vq4R8afbRHmlflO/hBnuNJcKW7lwSNxDZJnhZkcB3VczEMPhlLPTWd9s+hHON98kU0awKQLh0mACcyrxpbNFRbxbSQEpU4BuAQsD3QitCHARILsHqP6aAqVs9s6od+0v9VdODQfVd49Jf6uqrFnSC7qJsdN+6s2LLpMIKwOJmdOBbI+NAdcwSAlRCXQYPrK4H51YsbhoShSQsSL5i5cqHzSTvNbm85QoL5SYgRJm2/mCL1U+lwJRkU4IACgRvsBHm1b6Aq8QENyHAokyQVEdFREBR6huq0JKSE8q/wBQ5PjoJy/jQp/KGi4tyQSVQCR0FaQgTqN1U+VFKIyqJ3AS5czafNWtFAMsGFAkFS1WB5wjfuisnhLhVZEvtiXsOS4kDVaI8639ZMx1hNbcMqSbq6KdZ1k6WE1rqJK1R0wsR4clJf8AeK6lWFxKXEJWgylaQpJ4pUJBqvaKCW1R1H1dAZPSBHfSzwb80p/Dbml5m/8A4XpWkD6Ks6fqinGIbzJIuD1GL9tRF2icaChNpbN3c815Hn0KQBHMvFpZE62BCb/2rjToSqQpCSOvDj3dGZ1recC7bfa8ur4/Rv29tdTgHQqbH/mKv2jLVjkRaW8tOZKlHWIUyQeqYi351qwIdk8oVRFgeTgz1oEyPxraBRQBQaKDQEqKKKAob9IvsR+NLXNjr5xCwJkmS9F1T8pawGnDhamTfpF9iPxrM7hHIJL5AuegiAOFxe1AYkbPKYh1ESPWdO8kR53sritmKJkOonQ853t+VtaqhhmExLzUm4ltqTfWI6499TbwzKT6Zu1zzGh1XhPuoCxzZqiAOVRp7TuoECId0iLdtXMbOTfOuej0VuCAAY1WeJ+FYVIw5uMQ0CDY5GbDUJ03X7zU3G2IgvtaD1GtBbhxBoBgdnszGZU3tyq/fbNQvAMkyVGbfxVjqHrVhbaYgnlmjGpyNTeAd2+Y99QGHw5vyzRkZRzGdRGaObxkx840AyOFZiSowJE8qu0iDfNQjZ7I0Uqx+VWb6351LEpw8+naImYyNRwO7svWs7AERmTB1801BN7kZes99AL/AAk2c2pLDSSo8s+2g+cWRkTLjmqoPNbI99eiYwqUTE3jVSlaCPWJpB4iU47DIzSlDeIdACUpAPm255oGudVekqkdrNGLlhwjyb6tteiRlx3ozprvuDfQiRrpSMKEeha6xlO7SOdfX7+ynmOWQ2ogweIE7+sH7q8+cQpWXM8oCTJECxsNGhO+3VXVGc1YbHLQnzaEJE9HKU3O+CrqFaU7WVooX6kSO8OVS3sYDV7EEcIVw45ZqY2S3M58R3ufp6qiwXHaZv1fM1vu85eup2kTl6zF0Rl61AuSBVadmoHr4i30+EezVb2z2hdTmIFuLg+5PXTIFy9qKG6exKf+7UncYSE3FyNEjmwR0vOfdWANYf5d+8+s5v8Aq1LkWBHnn7fOc3/VvQFrzqbjKLb0oSJ7POVbhWUxOZAncsA7+Gcj/eoDZzZEhzEQRuK9D9WpMbOQg5gt+Yi+dQ7lJIpYNeHiSAUEQOiIjnHrNa6y4c3IlREA85Mb93NFaqgCPHJyY/Dr3OtusK+kmHW/uc76eUl8JxCcOv5PEsH3LVyR+Dhp1VI7WjRi54cJcmvB/hoKKKKuZwooooAoNFBoCVFFFAUN+kX2I/GvN4nGc9YKiCCZ84+LTaAEkb9BXpG/SL7EfjXnXWoJIi6jua1C7C7vUD7xppVk1vQI4jaCSSQv1VRK3wL2SSAnt0uIBrMMcQRzwRaZXiZka+rFaCwTJhINyZDfON7Eh3XXWpJVe4G6fRA5kyAfS7gQIjceNWuHB+P6IO4PGNc4urWFFSgMinyMt8s5gCDc6WFq0+PYYT5x65nV22+3DXdWRbWUwEi3U3eAQVAF6RabRoakjDZrgSoBOUANk80bvOmPw66XDg/H9DM0eM4YfxHrg+s7v+6pKxmHKo5R4Gw6TgHbrbS5qpeCUTZlQ1uUoMSf/lmwt11xey187zeZRtORA0MA+lvabfdS4cH4/oZkvHMNpnetJ6Tm+J0N/wDerBtHDz03u9zcCnQ9/uBqDWBc3oOkXSjTLG53cQKpOz12hkzBnmI1Bt/FtutS4cH4/oBsx1CtoSgrIGGV0yokEvJnpbrCvT141TLrWNayJIKmHUgBKL5FNEkAuRHO416nALWUnlAQZ3hI3D2VHfPfXFVbo042yHd7sMYiUEcT+PYaQ+LKSqU2gyPNqkE7+jfdT/EglEAAkkRmmJnfFYxhHo0Zntcq9mcxKxmI9oj/AJSjP9FqkrEv+2f5ZPxCKtf2c+dFNp00zcDIvNtKs8kOQPPQd8IEfE1AKm8Q7JKlrCZEANEk8dEWq3ErBgKLpBnRuRrF4RI031FOxnPlyfqJ/P8Ac13yO58v/Qnh2++pQJN7DQAIEDsR+VQc2JdOUCJEghPHccvv93XbM3sx8iQ8IlQukAylRG4b4+NWDZeIiOUb7YM7uqP96Wwa/ILV7a62T+ml+L2Q5I5NAIzKJnk955pGmoiZ4Vc3sh+ec8kDqSD3gga0w8SPFP2VfrpbBTstlSRChByi3Ngc46ZfdrTGszLWUkW0GgI39ZNaagCfwt/9KepzDnuxDdOKTeFZlhCd638Mn/roJ+ANOaou0+nuaJf+Me+XpEKKKKuZwoopZtfwiZw0cornGISLn9691AM6DXl8N/iHhlKCVhbcxzlAZbzqRoJGv949MhwKAIIIIkEaEEWIoCyiiigKG/SL7EfjWNb+HJjKiZIu2elP0eO+tjfpF9iPxrz7pXnV09Tuf420djSd1AXJxqZA5JmNfWmBN45PqoVjUTdlnSTqbxMeivqKhlXObn5jPysdCQQnPY7j11nS2o55DkKTu5fdEauWNt0fGgNvlFBKfMt5iDx1kxB5PQmeEddQb20BdDTQ3GCsR1Wa+FVqQvguNYQHkiybR5yOFCCsiDmuu0B6RJE3zyBfSYt7qA2r28RolJ+svQgGfR9dRb2+o3KUAfSXrutyfbel8Lm+cGRch8CbDc7wFyevWrX1K3Z9f9aw1Mw584a9dAbHNuqA6CAb+suLQNQ3xnuqT221J9VGpB5yrEG98kRpfrpenNckLEnnemFjYkec4aHQWrjbjh9vXg8B1H0kxr8KAltrajaX8G5Js4pCuarovNkax7YRXphXj9rYIuYZ0JS8VgBbUcseelQUmQpZEyB2Xr02y8Wl1ltxHRWhKhJkwQDc8aospNGif3YUZcLXuvG34HcX0N+o0MHXcZFKDi2wYK8TP0hx7acYnoHTUamBrx3UuUy0dyP56quZygbRaBBzYg9WaR74NqvO12uDver9dcOGZ4I/nrqDy2Ab5JifTL0nq6zQF7W0UKMBLxiNCYvpfPWmR7Ln2v8AzpZ4zh41TFtHnB+F60jaraBEtgCdVknXdzSTQGlKUjRDg1PS3kyfX41BzEpSQCly9hzrd+f9yONQO2UXu3Ywefv+z8a4nbLZOre71+71aAubbMGUuamOfu3evWF3FobKcxxF8wAzAg5TBmDxrf4/1t/zB+VVLW2rVDB7VJP/AOaAswT4WcyQoAgRmMzzjpJNbqx4MJk5Q2BAEIIO86wBFbKAS7c5+IwbX+qt4/RZbVH9a0U6pJgfO459z1WUJw6fpqhx372h7jTuqR3s04/2qMOC9c/RoKKKKuZjNtLGBplxwiciFKi98oJ3A/ca+CbV2q844YJ5RZzLUeJ0g3hMQNbAV9325gi9h3mxqttaR2kW164r4LiitCwoJylUJOXpJV0Y3jX76AqGN5FBBOYkp10NxIA7Jr6n/hhtJSm3WScyEZVNn5ixJHuP318fxyc7wQE5lcQdLnXhF5Br63/hdgyEur0RzG0/OKRz1aX7Z/uB9AooooDGteV4TotIA+kmTHvBPdWNzYKZKswGp9G1a865Z/ZpnicMFpyn3HeCNCOulJwq0HzinlD2kLPHend7qAmwMHzQCwoiI6EyY+Onwrqzgt/IcL5NBuv2VHKzPpHt3ym7qiuKbZJnlHu9yO7LQF04Qn+CSkT6thAv1CIqsKwUyOQkXtktBHDriohDMk8o7frc+FqFIZJ9K9rOrnwtp1UBN04KYVyEi0HJa079LXqR8TPyFzHqXMAfdlHdUDyXyjukev8AprmVmZ5R7SNXOETpr19QoDpGCSJ8wAQB6lwbjtFvhUkHByY5CdTGTdBn4A+6q0tsiPOPWjUuHQ9YrpQzEco9pGrk/dQGhnGYZuyFtJzc6AUiZi8DXdel+wHgy49h5GQS+yRoWXTKgn6LhI7FJrScO2qMq3z2FY+JAqrbeznClDzY88wcyE+2giHG1H5ydOCgk1SXFbjRgNO8OWyXk9z9u5s3F0FgKUQAQCZEjXQga1hGJw5tmYP/ACyb99X7OxqXMK24gqKSlJGUAqmdIO8GxHUaBjidz/8ALT+Iq+04OLi6e0p8ZY1zMdvJn86E4hsk5EoXAuUMk+6x13+6rxjFcH/5aPyqKsau0JfMkeogQN5mKEAnaRCeioAbuSWLdQzV1e1Fj1FnsaV+uq1O4gggtr3+uz+VHjOJ+SX9tj8qAm9tYpEqkXi7ahPWJVf76qR4QpJjOPeg27efU+XxHyS/ts8ezhVrLjx6SXE+9k3oATtRJMBxBJ3BC57pq7xhXEfy3Pzo5/8AqdzNHP8A9TuZoCTbupJmANEKBieBmfdWfam3m2WVuHMcosMqhmUbJSJGpUQPfWnDzJnNMDpZNJ3ZPxpXPjeKG/D4VXucxIHxDYP2j82qydbDvgwUpXLsrN/jrs8yzYCUsMJSsqLhlbhyLu6slTh6PEkDqApj4+j532F/prVRUpUqOc5ucnJ7WZfH0fO+wv8ATR4+j532F/prVRUlDL4+j532F/pryfhP4Hs4oqW24tpxU5obWUqJAuRFjbUfGBXtqKA+bbM/wxTmBW4pQvZCCjMCR01KPVuFfQMDgUtICUgJAEADQDgPzrTRQBRRRQBRRRQBFEUUUARRFFFAEURRWZDTgcJK5QYhNrW0043meqN9AaYoiiigCuK0rtcNAeTUnxNPLAE4ZyFPJTq25bzyPmqsFj63Grzts7lDLEyVjQm1w5wpxgUJUyEqAIEpIOkpO8UoXspWEXymHb5RmSVMiM7c6qw5O7i2fqxpVOz3Gq1jqm6l6/v179ulOKdVBQhRSfWzCI4iF9tBcxEjmKPYbdXr/u1MNnbUafRnaUFCYO5STvSpJuk9RrVV072GeUXF1JUxPyj9+YuxMXsRujnax7rGuJXiJuhUdv8A505ooVEwXiPYVpOvVMdPXd299HKYi/MVui/fPP8A2Kc0UAnQt+LoUD9K3wX+4NR5TER0Fa8dx+vxpuoQDJgazwEbuHGvmO2v8UVwpplOUpXlDwWFFSUkjMLBMmAd4vXPExIw7Rs+l+ixvq21hK628j1b+PeccVhmgpLsJ5RyZDLZJuLnnqHRTrvNhf0GAwKGW0ttiEJEAfiTvJNyd5NLvBnC5GE80JCwFxOZZUoSpTjmYhxRPrCmbGMbX0FpVv5qgbSRu60qHaDwqY8WUxXS1cFktvN8X7cOrbuooqvEYlKElS1JSkalRAA95q5nSbyRZRXAa7QgKKKKAKKKKAKKKKAKKKKAKKKKAKKKKAKKKKAKKKKAKKKKAVbRw605y2SErjNl6SSPWSLTaxFZWMApYOXFKNo1VINtZXIp/VLuDQrpISe0CgPOP+BpUsuDEKQ8bcojMFZeBlZCvfNZ8Rgce3qsvo9ppZQ5/LUsJ42Ch2V6fyY18mnuo8mNfJp7qq471kd448q0ZJSXPd3PJ9LrkeWb2s2IGIfxDUbloeavJ9eVJIvx4Uxa2xgr/wCeSZEXxAt8bGnPkxr2E91QOyGfkkfZFPu4+ROlgv8Aq/8AJf6iJzbeCmBi3Fng0txwk9jYPdWw7cfcsxhV/TfIaR25buH7IpmNmNfJp7qPJjXyae6oqT2v55jWYS7MPF36KPqKh4PKeM4x3lhrySRkYHamSXPrkjqrQdh4NK1rLLWdYhXNBJEAQE3tAFgN1bfJjXyae6rmsOlPRSB2Cp0I8CH9Riv+1clkvBHnMN4LLYcSrCOcmypXnGFlRRlPSU3BltfCLVHB+CTraEIDxACMOhWVTgJDbjqnQFAyAoLAF7R2V6miq6uJ1/m4zWb4Z1m62XxPN/8A84/yufxhccpmy8o7GXxhKwnLMRyWZERF+qoMeDT+R5LrwczpSEkqcMKC1lS+cTkUUqA5kAZbV6eimriP5mLVZbty3FbDCUJShIhKQEgcABAHdVlFFdDI3ebCiiihAUUUUAUUUU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1042" name="AutoShape 18" descr="data:image/jpeg;base64,/9j/4AAQSkZJRgABAQAAAQABAAD/2wCEAAkGBxQTEhUUExQWFhQXGR4bGBgYGBwcGBgdHBoXGCAdGBseHCggHBolHBwcITEiJSkrLi4uHSAzODMsNygtLisBCgoKDg0OGxAQGy8kICUsLCwsLCwsLCwsLCwsLCwsLCwsLCwsLCwsLCwsLCwsLCwsLCwsLCwsLCwsLCwsLCwsLP/AABEIAL8BCAMBIgACEQEDEQH/xAAcAAABBQEBAQAAAAAAAAAAAAAFAgMEBgcBAAj/xABDEAACAQIEAwYDBQYFAgYDAAABAhEAAwQSITEFQVEGEyJhcYEykaEHQrHB8BQjUmLR4RVygrLxkqIzQ2ODk9IWJHP/xAAaAQADAQEBAQAAAAAAAAAAAAABAgMABAUG/8QAKREAAgICAgICAQMFAQAAAAAAAAECEQMhEjEEQRNRIgUUgSNSYXGhQv/aAAwDAQACEQMRAD8Au2fqx/1Wz/YVwZeXdexyn86UJ6XR7qfxJpWY9X90B/AVjHVU8g3+l83+6uMp55v9SBv9tJMc8vvaao3E+IW7Fp7rZcqCYBZSTsAPMmB71jEHj3aDD4NQbzKC3wooZXbzC9POhCfaXgygVhdUwIJWRpESZnl0rP8AiKtiLz37niuOZMmQq8lE8gNPalNgUIhhHnSc1Y6xujXeG8ewuIZTZvK3hbSSrald1aDRO/b39DXzpiMK9hw1pmXoVYgj0I1FaB2M7euStrFEtBGV+Z5eIlhPsCTO1NditNGj4Mww8x/eigNC7TAQeQP0/wCKJ2WDAFSCDzGo+dZGF10CvRXaID1IqhfaTirr3bWFS41u2Vz3MshnliqrP8IysT7VC7I23wl62FvM1m4wRrb6gFtFZehzR7E0rmk6KLFJx5Lo0e5QALGJ9SfyqwsKA4oRiF9/wH9KLJoexA8TetScVw9LniOYMQPEvpzFR8Y4Uux2Ak+gE1ltnt/xO42azb/d6lV7tSMvKTMkxHOhaXY1N9I0C9wt7bKykOuYAxoQCw1IP9aBcaxd+3ioFp3shRLBlgnn4SuaR5GrP2f42Mbg1vZcrTldSPhdWAI9OfvT2ItAt+vOtQANg7EkspBUjkesGD0NZPxbD4nE37j25yKTlMxoDAyxqdfxrZEwEMXUxPhIgRpl578zWejD3bTsguKCl1kgQSVGgJEf0mpzk49FsONTdMAdmuL3kudxddnR9PFqVOsEE678qt7qylHUSCpLDqBABH80RQ09n0a8biiR0OkbS0eetFzLMOgtkfVRWU1JWjZMbxumULE8VuhisgCCohd1JnnS7fHMQAQLrgbkCAPlFD8VcLuSTO8dAAToOnM15KqkRbsKYXi10EsLtxWCkhlcqRJCmCsRoSKj3cY7mXd3PV3Zj8yaat/C56wPmZ/KvA0QCw/kKesMfEf5eg5lV/OopcDf0HU+Q86nBQAy6hoGhEc5PvpsaFhoiuTU58MBhRcP/iNdygnbKFYn3LfgPeHB5jSinE9MLhE69651ndwF+gNEyBuF+IHpLf8ASC35V6lWrTjMcrfDA0OplRp18M16tYKN3CdAntcI/KlhfL5XWpIPmn/xn+tMcRxS2bVy62UrbUsYtmYUE6a71jEwA9G/65/GqN9pmOYdzY8UGbjAkawcq7f6j8qE8N7ZcQvuXtYW01rWFKx6eKZn5ih3bfi5vXbZNo2mW2FdCIIbMx0OzCIIPnSSkqHjB2rQzb2mn2IIobgb0qSdvr7Uj9sLEgKRGhOafy3HlXNeztWNtWO4uwGoLdtMhJWQV2IMEe4o6ltm0B+dODBkTsfemWWhfh5F2+zrinf4QqxJKGDJloM7nzIarzwvD93bCzIG2nWsU7LY9sHfBQlrTsBdWPh1IkD+XUgjfUVtuFPhroVPZyStaJYNdFNihPaTtHYwVvPeYyZyIol3I6Dp5nQUwhWftQwQzWrzSUjIQOoJYeZkE/LzqvdlVS7iLQQMjl1JOYnRPETqImF9tKrfaPtxdxt6LjG3YPwIDoh2DMYktvrykxUZeIPg3R0vl72hQghsq7+YIbaOYJqMo3I6cc6xs+jGFAOIR3qEdR+DCqr2Z+1Bbn7vFBbdyPDcWe7J5ZxuuvPb0qJa401s23LBbQcC4kIAAxIzfxZs515b+tPOSjpkYQcra9F046pNq8FEsbTADqShArNeFC4gNtLqoIhAbckZSAR56delWrtN24t2XZLam5cXwmdEDAkGTudenzrK+GcbMkXTrr4mMa8501PPzpMkW1ovgmovZt3Y/B93hG/nus8xGYkqCfmDRC+Nf15Csw7HdsHsW3tkd4rOW1mRPJTyGg0irrg+01u9Hdo7NzRdSp10PqNadOo7JTVydEnEcas22dHLApqSEYqJVSBmAjMenmOorNu0PGLb4u5dsi4Bcgw0CGAyyYJ0MTG8k09xvGs9+7Pgl2lecgxB6xt7VVuL4RmhrZOaQvhMTO369aWX5aPbf6VLBh+VO39IvfArwXOHPidZkbryH5/KiC2yS5kHwEAj1/tVY4Pb7pAsyfvMdyesn9RUtMaVaJ3n9fT60Ix4qjuf6HHJBSk6l7+v9AW72RZUd2uqAoLaKSdASelRezeAtXbbtduZP4YAMcvEI+GSOlFuP8dnC3FAnPKh53B6a9KC9mePd1biPgDSQvxDfU9PWtKUuOj514oQyuLd0G+Fdlkuo2a4ystwqygDQoWHPWCDNEh2MsAEtcuZRqfh2Gp+7Q3slxeVxFxz4nul46Agf0j2pzinaYBShaWO6qsALGxJO/kPPWqWzmq2R8JgkXEkWlCgWxrdaWzEMwygbZvDpuBPpULjf7u7nbIXZMxCzAMMCNesCo1q43fd6kHOAMpGgyrlEQRyHOo6Fr2IOfxAZVJ2EEgQPaai0+ds6bXx0vsHpxW6D8Qj/wDnbJ+q61K/xS66jM85AFt/urWgmQJy+GCSdKtnEOzOAtkybkZcwgkuTExHwqAZ1P0oHheB23ti4pcAtESp2jlEnfQ9eVVeREVgm9lz4XdxIwti+bpuNdkFXI1EtBUkjULln5jpXqr3FONsoTKhCW0VLaA/CqgbnqdyeZnoI9XPJcnaOuFxjUts2MT/AOp8kqPxTBm9Zu2iLkXEZd1+8pHWoa4hyREt+udF7OGESyrPzrtnHj2ebH8il9g+G3LForcQgL4QGGramTGwG0annrUDtn2YYscQhLoR4gdWtx06p9RzkajTGtAioweNCAD9D5jyrma0dSm7sxC3ZhYHLWnMKqgGNJEkR97bfnRntjwz9lumB+7uSU6Dqvty8iOlVpcRXM07O5STiqCWGuRUX9h7y4VYg29OoMcxIpK3Iqbwa5cuFu7yQQYDDUwJ8Lco0n1FGKfaA3Hpg3tPjFw11u6gNcWSqzlGu+vWOW2vWjvZj7S8Qrf/ALCZ7RksQRnWTIKjTadvTaNaP2stumJOffKpHSCoOnlvTWBvxPQj+ldcVUTz8rUps+l+C8XtYq0Lthw6nQ9VPRhuD5Vif2x8SLcRZJ0tIigchK94f9w+VP8A2bcbGGxTZi3dOhDKBMkQVMdRrr0JoD9oBN7iGIddJcQCQDoiAbSNh1p010TcGt+gBvUrh9lXaGuLb0+JpjcCNB019qiC043Bgc+XzrxXSiKScd+7cDMrbGVMjX2EGiwuscFcZixHeKB/DpDEeskGDybyMVm4xMTyo/g8Uv7BibbMAe8tMindpLBiB5BV+dBq+xoyroXw/Gm4CGOZtZJOpPmT1pxuHuz/ALtMxiYAzTEDYeooLwtWLHKCT+QBJOvQAmtYwGCt2mlFMwVlmJMGJ2gDbkKIb0V7BqLeFIuWSLxMpdgqSNCQ3JoGg2jSm+wfGhZx11nMKbbb/wAQUEfQEe9He0WS5ZM6G2rFSCekwZMGYis4wWLyYpWOk6GTG4jU0GqNd9lnxXEf2i9cuiAr3HIA83I/CnlsbMOY+UUR7S8NtWL1kooto+rKBpIYS0eYbYdKk8exeEyN+z/F4Y1YTOYt4TyACjbnUmuz6/xvN/p4lxbvV+lWtkbAcQNsllAkiDInSQfxAoR2t40zoGIAMFQVAE5mMnTnEilCAx6aH2NQeLYcMqq0yGieREEj86zZ3efBLDOcV+VVf/ARxHibXMNhrOsWjc9PEwI+hIqEuKuZMsiOkDYbCd6OYzs4QltxcRUcGBqzeHQkiImdtdulE7XYrNhe+tM7sWy5yAlpTpC7kksTEmI6bTRziz4X45ob+zu5aU4s3wCO5gKdtTqQeTggEH1qtrLan1P41YcPwq/hRds4m2bZuRIOUyon4WBIgkn5UNxtlE9eR9jy6/1q7wyePn6Ixmr4nMNIIjk23UfqamX8auGKnc5pgcoESfMSdKioAgLCZbrsAOQ8z+FCcU5Z45xXNSbLOTitBvE8cW4HXOZdcu28ggmeQ1nWi1ziCm3aRFy92plv4pgz5afn51RhZjcbkAVY0f8AX6/X1oOKQ6yN9kvEcYVIFwEgnfpz19a9Q7F4kAQVDjcg7e3n+XrXqHCLB8s1pG9YSyLQgSTESdzFTrdyaHh6ctXaLbYiX0FFIqFxMsFJQZiNQvM+XuNPIxT9u6IpbOvOPegErXaHAJjsGO7aSQHtEiCGE6N0nVT09qyU8BxPdte7s5U+IaZgBoSVmco11jka3DE8MXU2tDqSAdCTJMjqTrPnrQN3XPmQgmSHA1htAwPqOXUTS0r2MpNdGOpijoVUtHMbfPap+BW8iAhsmZ2zEEZ1YlvC38KxoSevzM8R7KomJYIG7q7Zd7SKYIuL4ygHMdB/MByoJ+2L3QnKTGzpljMGZoI+Im4I16CrwikrQrm5dkjiXDFxdpbggXgui29PAoJIyMdlGngJAM8tQL4ZZtohg5s3P+kVziOKfO2WcpJChvCF7xQSUUfCSJGnlQPA8Qe1OWIPIiR6+tDJHktBhOMZW0XHBYhbC5gu+87xP6/U1UuIY3vLjP1j6KF/Kl3b928AAPD0HlH4SKHkRoaTHDjt9mzZeSSS0T8LjOR2O9duwDptyqArVKBJX01/r+vKqkBJA5+9GO1GFS2LQRQoIOaOcRE9dzQQS2g1J6a0f7Tmbdnn4f6VOV8olsaThL+CP2WuW+9OaAcpyTJEnQ6TrpOmvOjmP7T3QzJIYDmsQT5wKpRTnFSrNwAb/SnrdiqSqqLHf4g9y2VyjWJOefOIKj8aCC0e/XTN4l06gQTXf2qBuKP9mbmHVe9v5TcIyorAwBmMsYIBkczsBz2rN0jJJsextzNcU6Agar1Mk/SlfEI2YbefOomJvr37MoBtk6ZdvbNGnKnjiQw0MEbfr6VBu2fa/pvCHjxivokWTI5fInoOXtXLmCe4AtvxMzALpEGY+QBJPSo64pdZBkGdiRrGmg9aJ8H4mLTNdUGEtu7aQDCmF92IFZb0X8vND9tPf/lkDF9kcUzw15RaVjEFgQs7xljNHnvWk9n+ILZQWwJswFKeQ2P+bnPOsr7M9q3tfur5Z7Z2bdl3O27DX2qz4zjS2bTXFIYEeCDoxO3tTzTckonwsXadkDtNbKYp17zvVEZWO+UjMA38wn9bVUuP3fEFHLU++1LwOLuXruUeJnaSeknUmpPaHhLYfEPadg+zBwIDqygggHbp6g17EZxeNYk90cnF8uRAW/Kid9R8qiTqx84+VO37UQB5n5kV3JFnzJB+eaPpFefLC4tovyuhq20uvRdff9fhRWyQdzB/X63HOpHZLgq37wVmCoPi1AYgcl8yTvy35RV24n2PsXCTaPcNBJB1X1gnQeYMVKrDdFAxuFgbzpvsSeen8PKY6+Qr1NYq6VJXNmUHlMGJEievzr1ChjeS8ieo+RFMftOsDfn0H9/16xXx2SREzqB5848+fvTFq4CDlMxr5kE8/MGR7VKxqDNu4Z1OtSVuuPhYejCRQnDXwfCxg/dP5GpHflDDA/rpRswVtXsxhpVuWoI9udCOPYcWw91RqRrA3MRmM8wN/IeVS1YOsrFxeY+8PbcUzeuLcR7WYq5Byh9NYIAnn0rGogcLeUTMJyEMGOkMDMgx7emlZv2y4V+zYi5CA2rjG5bYhwsPuo+6crxoORBo5a4qEcqQS6Eqc2kEaER60QxdwYtMl7xD7saZT1XoaVZlAqsEp7RQcOI1Ead03hQu0hsh1ao3EOArbd3DSoYyhXxDXbfei3FOGtZWG8SsCqgFgoIYMNNfl69JKuI4FBBn1HI+tUyZOq9iwx3fJdCOx9xVUoxFt9xJ+IEnUREgbRMnMfOhvafho7wC3kY6kkEDfWCS3L12OutWXHcOv2rbPcXL5QpnXWDr1J1oPe4kfFuoXeO7JjyOXzpGpRnaEVONADiXDstxQSiq0CVbMqjbfpv8jV84NwnDWkKqO8ZlKuzbkMIIHJRH/JqjXFW4gFvM9xmyjkPluT76aVoHCuGLhbI7xszxqTy8h5ClzSdJWX8aK5NtFLwVnuroTKDD5SDtoYJPtrXuN/vbyqo0OgEdTEAVIvXhdvuynRmX30VT+FbF2P4dhLaiFyXCAC+hLf6iCw15TFdFW1J/Rz8lGLivsyHAdiMc6d4uGaJIhiqtsPusQfpQkKBvt7a19R28Mp1AJER8ZPtE0zi8JYsjvO6QZd4tZjHllE6b+XSnojZ8zPgdA0ETtI39OtWzsxgrNyyM6ISpKkkCT94fj9K1PEXMLjEyoEusNRbfmOeSRvHOg+C7PYS22T95YzGSjn0HgZtI05k0rVhTM67U4fLfHdKCCgJ8zLD8AKAXuIkeEpB/X0NbnxL7PbN50axfKGIcXBJO5BWI11Onp75P237LXsLiRZuKTPiR1UlXWYLKBrInUbj3BJUI+zqh5/kQjwjLQOt4hTqFYfX6zU25iZweKPP92gM6w1wMR8k/GovDT8SNyMc/Tn+dD+LXsoKA6MwJH+QNE8o8Z+VH44pWh8v6n5OWDxyen3pEHB45rNwMhAO0nzI/pTtpmvQiSzsxIUcyZ2H9KZbhl3J3uQ5CM06bdSN451P7GB1xK3Uts4t6sFiYYFdiR1O1ZOto4g7hQmBtyRmvNoAdCT58wo/WtBL95rjF7jSxOs+uw6AbRRPj/DsTexD3lw1/ITCt3TldBHxAFd5Oh3mhjOLZy3AVPQyp+RFdvjRjFW3tk8jvSPX056HLMggjSOsVHuplMawADr/lAFSsZiF7sgMdREa8yAeXSo/EbgaSOcAaR9Pet5clVI2K7EYdtAdjvPMTrpRZ+0d/ujaNwsraa7x0J5j16bwYoOv4UlzXnHQM3LkzXK4wr1YxtmJug/ED6jrtPkahnFFWzCH65dGI/mXrpuKkX3/XOh2JuA7qreoqI4Xs3Qw01Bqbh8YyjKwFxOh+Iehqk/tVy22ZYjmuuvzJg+dWPhmPW6umjdOYNEwcTC2bhlWKN0bQj0IqX/hl46Ei4P54b60Lsup0ca9am4dzb1FwgedAw3xrskuJQkqLd5VhLgJ16K4+8v1EmKzLh/GMjlX0KnK3kQYI9iCK13DY+5d0VgV5mNvQ86yrthwotirow+Qrrce67CACSTpMtDZvEBG1H44yGjmlDfotdjE2rqctdwdjQ3FdnbF25b7xnFnNNxV3YQdAdxrExymKpvZu5iGuLatoz3CJyqQdInWDpp1q2YbipByXVZGG6sCrD1B1rncZY3Z2KUMqr7LzxHst39tDYvDQDKWGYECeYjxa7xy2rO+Kdlr9rFNaS5ZtwoJI8ZUmdpEgRBgkROmlWXhnG3skm28A7jdT7dfOg9/v7t5vFbVWJYsWgGTPiZpM+VWeVTVLsgvG4u5PQNwuDsYDNcL95dMzcYQJM/Ao5/M0Dx/E7uMfu7SsQfm3rGwq/WsDhbjC1kTFupzEKUyr1liRppqoJ21qb2c7O/srXboKhWEWlDBisnWSABOnnz9TSGOnctsjky2uMdIrNjgKWMGQbZa+WVy+oCAGMi6SdCZmJJHQUe4ffhAxMAgEdNfOrMuOvD734f0qs45Sc6ODD5vFHMkz9asQiWXhnFmQjWfI7H06H10qyWOJow6Hof7cqym0bifumBKgSrDy5f8APpRfhfEW0XWeXPapzyqCbl0tjLG5PRdbvArFy4LvdgODIdWiSDM6aHbnPtRO8NNhMaEiR/x8qrvAsU7M7Mx0IygbQR97QSZB3nf5E3tBhDa6g6kzIMjWZ0NPjmskVKPTElFxbi+0IcW7ehGUdEMgawPBuNSOR1NN462tzLo1zKTAZWAGkbMQPxp60ioIVQo6AAcgOXkAPYUi87RoCfQTT8QWVGz2Zwi3rouWLZa5LyLjt0nKSFKazoJmfYU3tB9mDqUdbxuKXIuL3ZVkTUghgxDH7sQNSNImNFTEHNcgbwPPwnWfIMPnFWXhpFy1MCdjoNflypItNfiwu/aMR7UBbeFuwMvhygdJIWIpj7KuEtc0GhvOFB6Kkkt7S3yrXeOdnMNiVNu6gb1lTpoCG0+hFCuzfCEwZAsearOuhI66Ak84n50HoPZoVm2EUKohVAAHQDQVy6oYQdR0OooSt7FCP/BuCdZLIwErzAIJAzHYfd8zTD9oSmbvLDjLuUZXEay26mBoDpuaoKLx/ZPA3tbmEw7E8+6UN/1AT9arvEvsv4awLd29rzS6wA5bOWUfKk8W7YNclbU21GrNPiHqQdD5D58qqmL7XnkGuGY08TeuXVvpQdGAP2g9jLGBS1csX3uq7EENlOUAAzmUAbmII/CqMTO1bHwzit1xJtuqkah1IHPk1Kx3DMJffPdsqXy5Z209AQJHI7jkRStDcjFblcrYlOHw4KWbaKCBMActPEdz7zXqFMPIduKh+9I2nZl8mFRbuGAEgyKkYrDSJ0cdfvD3/IzQp7MSEchv4W0+mx9qgWEXRURXZGzIYP4+tKbFkGHEHry/tSgskdD0oowXw3GpHjyqerNA+v4GlP2lw6/Fc708lt6j5/D8yfSpI+z1ryqb1/JO9tFlgTyLExoNIg867xn7NrAsk2LjreEkM5BVoHwlVUAeoGnnT8G1oClD2CMb2puXvCIS3/Ap3/zHc+mg8q9gxYdlN9M67SGdWUGJKlGU7DaYqo4u1dsXDbvKUuLup6ciDsVPIjQ1KwvGkGhmuV8k7O6PxuPE1bgXDsNhVY4FRLxmhszGNh4iWA8qjcZxV24rC5hu9y7KYJ/0yBB9xVIw/HLZii9ji8xLlgPusxIjy1kVZeQupI55eI+4uwcmGvvrbwt22DydlWPa44I+dDO1djF2gltrRUXBOjK0x90lSQvI67z61oGB4vaU5skEDwiMyz5kmZ9APWouI4TdxzMTdBJ21nIPIAwvy1o/07tCN5lFxlpFS7L3Bh2Fy7bW4eYk+AEEEwDD6HUHl1rUbPaNCAA1hhyy3U/CSarGG+za+WH78C31yEN8j+celWnh/YbD24JGYjckAz6yI+UV0JHLYv8Axa195Uk/CoKlmPQD8zpVY4li/E+VYYsfCY8IzTBjSavv+FWyuTIuUcoEe3nQzH9kkuMWUlGPuPcHX60aMnTKZgcSIMyV6HdN/nUu5gc/iTTmCKgdyRd/hZTDecSCKKYZcpkHQjUfWaVxTVMo5LtBnssGAuBtwY9YnUeVHGah/AcLmttrqHaY00Y5x+P0p674dNT9fqaMEopJEpNt2dvXopHekJIqFiS3kB1P6/OpA+AD+X8qcCI2AeZMggaZv4tAfxPLpTdnirWXY/dk5lOx/oYqPgrmS0g8tab4XbN13LfAPi8/KuXx/Hjhx8U/d/yyuTI5yv8AgszkMFyLCkCFMZeWsagR5b6+8uzbQEDJBA30+vImo+HWdRy0HSfL0/OpJWriDpuRzk8jQ1cMuVlfx5wQdDBB1I9ySTUxLiz8Wu0bba6HnFUPtXx6+15hbdltqcoCsRJG50MzMj2FEBO4l2MtHS2zorHVARl2k8s0GI350Ht8CxOFzLYtIUOubMAx23JH51fMLJChyMyooYjmxgt+A+dSBbHWtRjIMdiserEGxoP/AFBJ9JAH1oZjcdjFEjDXCdtCDr5AST6b1suPwytIZZUx6AjUHyqudq8MUwd02iLd1dVecoBGoOYmBr10HpS1KxrVGI3+0N7MRcBDDcHT2M6iuUvinbDEYmybWIFq6dIuMgF1YIPhZY9NRzr1EU1q9ofF4T/ENj6ioGNtg/GAR/EP1pUC52rsDTvkYdGM/Jlkj3FR7XaHCMdL/dnmDqp9zXPxZ0WjmKSIBOdCY81mvdluJJhn7y+GbLrbtiC0nmwnwgcp1+VR8dxLDwwt3e8J0IUaa7EnlrQc66b+lMtDRVl0xn2m3drWHUfzXH1/6VH50Fudtsawy96qL0VJPuXZiaD4jAOolhl9TrTHlR5MKhD0GMD2dv45hAaOd1ySF57n4j/KPpvUzHfZzira5rbW70ch4G9s3hP/AFCq9exF8gBcRfUDQBbrhR6LMD2oJj8JdYy9xrnmzEn6mtUfYG8iegrjLTWTlvWXtN/MpHyOx9RT2FxgGzfOhfA8UMM2Z8PbvjmHmR/l3A+RrROB2OH4zDm82CNrxZYQ7kRJXKV8IkbgfQ1OWFPplF5El2gLY4pG9S04sJ0bX9bUe/8AwXBOM1rvCOquxj1zTFBuO9nMNh7TEG8bg0VS3xGDtCbf8dKX9uxv3cfaOYztfftJKX7gOw8ZI130Om1S+yP2gPZZhezXEcyZJLA9RPXnWccTR1fKSTABIIyspI1DDkRtXsPcIrpgmo0cU5KUnKj6C4Fj2xY77EeG0Gm1bGmaPvN16UR4j2ltJuwA9dfkPF9KoPZzh129ZtgFyuUAbgekmZ/0iRVt4f2MQENcgkct/n1/WlFM0quwXiLS4g97ZIZiTK7NPof1tTWvwkZWG4OhjrVmx2Jw9jRiJXlp4R+C+0VQuLdr7OIxA7klgi5SeR1nw9fM8/am9C9lu4TdBVmWfijzlRB+Rmu4rHEbaUI4DxHNYkMT42BO0kGDPuKZxOJrIU7i8aTzo3xLEd3bJmIHy5T7VTbuKXvEUsBmdVEnclgNKsHaZz3TR1H+4CiY9wdDf8LTtOntvVkw9nIoS2oCifn1259aDcE4bcLosOimGdwygZIkJBXMGJ3jSOc1cLlncLp5cqUIzatgTAHnG55S3X1r2Lv92knfQDkJMDUnlNPW5571Bxl9i0LG8R5++81jCMFhiMxJmRofPr06dfWqNwjg+Je9kdQVRxneCoaGmVzAEho+u9aL3cQu+mp2nz0AGtNY7EKimWVSRoCR6UTEZXbpIZjt02B08op9UHmPKTUIX7QIJdABI35fqPlSn4nhzoHk+QPLoSKxh3FhVXMcxGg0PUgddqG8Su2jhrrMf3SjxlwWELBMgzmWOkinsTxJHSFBYzpIEfjyqBfw5bB4pNJdHhRHO2BoABpIP60BMZ92l7H4C7h7uKwrAZEZ/wB0wa2SATBGuXaIBHpXKy23dKzlJEiDBiQdweo8q9SmDuH7JXm3ZFHU5v8A6x9aYxXA8pKqxuN0VCAPeaul64Y0YT03B6ysSPbak2sURoP+1dN+utWcES5MqfCuE3FeXBSAY0PijzoktwgyNPMVY7NvOZYg+XSq9jbBtuydDp5jl9KjkhWzowzvR29fZzLEtAjUzoKTkpCtTiGonXF2LS3NKNvyqacdAIVtCNAoyxpAkySSJ5QJqGWpNlEkNvhx0r2C41cwuigNaJkrzBMaqeVKa5US+ZooEoply4H2qtvcBtubdyPhbTN5Ts3pVnxeITEIFvWxMzMaAjUFdyCKxZ7f9qs3AO1l6zC3AbqesOPf73vr503JrohLFYfu9lk/aWxF398rADTUDw5ZYbzA/HyoyvAsDhLC3hh7b3GJFkXBnHm8NyHnzj1qvcDW7xLGByWsWLANzEOrEErMhZHMhQoHTMas1/F/td4tkAAhbYJ8KoAYBG2wLH/VGwp5S1oksdPYT4XxrEZWZiiALpCKANM0nyAiB1YVZOzV+5ftd5eCkE+AZRsNCfcyPbzoDhLJLrbQiTG+pG7ZiPITcOnxFRVzsWQiqq6KoAA6aaD5CaMEwTobbh1mDNm1B3/drB9dKr3aUYfDhcmGwxYhmOayh0EKNgNSzD2Bq0k/r9frWqXxi4Lt+6SJRSLY5/DJb6s5/wBAppaQsFskcFvZluE2cNbS2fuWRE5GdtJ3AEUdXA23RDdtWi2USMggGBIEg6TVV4NYDftB/jIteud1Qn3yuferu9CDvsM6sq3GuzGDCm6MLaW5ai4rIoRgUIYarEiRsdKq17GG5dt2lIBaWkyYygEbDafyrQ+KLNm70yN/tNZ9extoYi24YErZUOiiWXRtTpsVynf2phCbh79zCXc969bFkgwWc5c5GgVAQWOg+6OZ86sfCeK3Hts12xctgbMdc/8AMqwH2GxHzoRYxKXVDLqpEiRGkxMHXepAvNlKhiARGhI300jb2rUCw5guK2bwm3cVtYiYMiNIOvMfOn2b6VRn4MkWwrMndhghU6hmMlyREtt8hUbjFvEW7LrZuyvdFQLjHVzuTOgEExBHIVqCWTiXaZEJVQXb/t+fOqlf4sb1zNlDuBGgHhEzE8t+dAMLZZoF69mCx4EkCY1ljqROmkVJPF0twg0nZFBn2AFKENOzkS0ADWJny5aVCwl4I7CTDEkb7zyMeVKs2r1wDNFsbnNuZ8hoD60tECXbYEGZHmI60QE7C4wnOAo0IOg8tfzolavDb5UKtXguJYD7yz70/fvZcpB99IrGG+NcNsOoe5Yt3Mu+ZVmPIxNep/ENIbSNCR+t69WMUV8S4BFwAfzgfiKVhsbbukhVaRzAEewNRhibgG6kedPW+JZYOVAeep1mOXKN/nXVZz0T0wyDVi3vA+Qob2ktqVRgIIOUTuQQTHntPzp+5xC1Mu8t0B1942oH2lfvO7cM6qukgQonmAdT5zvUsj/Epj1JMbUClJFBxj2UwYdesZT8qm4bHo3OD0Oh/pXI0z0Yzi9ImxXGNJDedKmkLqJ6SNoMiNp39RofMU21r2NOTXoFawqJFezS8Nhmd1RELOxCqBuWJgD509lry3ShDKxVhsVJDD0I2oWGqRsi9jr1nCW8JYC6+PEXC0Z300Gk5VjTyC85r2D7JYi0hhbbuTBlvDl0JHIyT9KybAcYxN7FWEbEXSDcUfG0RPMTrWzcNLC2v7zKw0jTl1lfzq6jGWzgnKUdMn9mOCPa7y5eH71yeYMLvv8AzH6AUeKn9ee5+WlVi5xe6m7Kf1/K35Vw9qoHiEf6mj6pTrSok23ssfEcR3dt7gGYqpIUCSTyAjqYrMr4uLmEPIULOVtWJl22jcsJ/mq1DtYp5p/8n9Vpwdp1P/mIp6lwR+E0JRsMZcSL2YtiLKSCQz3XAO2Ve7Ab1Zyw9KtDtVdftLH/AJtpvRW/I003asdFb0LD6FaMVSA3bJXbDG91gcS/MWnj1K5R9SKxnj9+boNxrltO5t+K3cQ+AoDn7sjMDqQSs/DVq+0ntR3mG7kQBcKnQmRlYNB0EgwarV3D3Ws2XFm3fUrbCk2wXskFZ/zIfF5gmt7NX42XK9wlXAOd5yBCZ+JAZAYcxOtSeNNdvWhbDIkEQygq0DSN9v6V43qT3xrCjGKs3GxAuhnW3Kk21JghQAROYRMdOdQeKWbjlgbsIXzAENITXwaLvtr5edP8Qx7LesopADmGBgfKdSd9qmYiSKJiqcQwE3z3bMLJBM5lYg6wNApHLQjrrTuDtWrQkDxR4nIlvmdhT3+HO5W7bbKrAGCJBB12kQaicQ4W5IliVG4ECf10pWEcscUZvCmusFuQ9+f62qVZZNWzFmnWeXoOQofY4ddMBYVR8/YVOscGA3Ob1/tW2A5iOIL36mdlMn1iKIDGKwGon9eVBx2cHes5K5SDCQRBgDeaj8E4DeW4O9VCoBiGJDHkPKiYO3+IqttmZlGWfl0r1UPiF3K+VjMfEOh6e1dpWyqho7cQg6/SktYnY/hSr80zqPKus47JGELJsw06iaTxZmurBaTGnIDY6D2pi3ruZrmItzt6Ur6D7A0TSHQVLu2cpINRya52qLDaXmX4Tp0qVa4l/EPcVDc0yRQcU+x45JR6ZYcNiFbZvbY/39qmLa61UKlWOIXE2MjoaR4vo6Y+V/cixO0elRrrSOlRrXF1PxrHmNvl/epC3Ff4SD+ulT4tF1OM+mP9l7vd43DOy5x3iiOpbwD6kVuq2Cw1tifPN+vpWA2iyMrqYZSGVhuCpBBHKQRNF/8AHcY2+MxJ/wDedf8AaRVITSRHLgcno1+9gT/AR6E/3odfyp8en+ZwsfOKy27xO+RDXrzf5rrt+LGhzIDuAfameQT9t/k0jHcdwazme0T5XM5/7ATQG92owRJ0cAc1Q6+QzER9PWqe6DpUa4gNDmH4CwY7tdaGlq1cP+chR9C1VviXGLl0gzlA5KT+vpTb4cUgYejzFeFk+ziXu5M5nKoUegAHzqyJjLguYazbuXFEW2ZVykEZpJOoYaNruI5aVXuH2oqxYfCHv7LMSyh0y6oQpUKYymGUwJlZ61o9i5VSovT704sCmXuL1I9R+YparHn6a05AhY65N60AeYOhHUnXxbaclO29K45xlLIVGPjuSFA8hqT5CmL4P7RaiBAndcxEPyIzROXb321e45hluWmzDUA5TGqkgrI+dEBnJ7dYgOhRgEUD93l8J6gnc+oNaD2f47axlvOmjDR0O6n81PI/3FZFi+DXkvmxkLPyCicwOxHl+FXnsf2RvWLgvXLmUxBRdZB5Mdvl86AS9CKQ6V6K5NYx2KS9zJLfwqW+QJpelDuP3cmGvNOuXKPOTFYK2zJr+KLMWO5JJ965Tb4civUh1Fnu76024miN60DQ+9ZKmuw8wjNbNd7hz/WnhioG21NXpuH4iBvHLlP1oMYg44SwAMnn0oZdMEjoasOLtKtskDbQetVt11NRktlIu0czUqkBaVSDCwk14Wa8pp1daxhsJSu5FSLVunslBsZIiLdddmnyOtS7HF40dY8xqK4bOhPIafOf6Uz3J102En0oNJjxyzj0wvZxaP8ACwPlz+VO5etVx8Oppdu9dT4XkdG1H1peH0Wj5P2g/wB0KbuYUdKHrx7Xx2wP8p/Ik/jRLB4y3c+A69CDSuLReOWMumMnBqa4MCKIFK5krIDYxasQKI2MORjLTm1KkiHgAiLXVWk9PED61Fy0fsYTM+Hud3myffzwU8Onh2YGT5iqROXLsPMBXY6U2w1pQNOQIIuscUonQLO86wRtMe8DnrQ/tF2pSxcNq5Zc2yFOdTvzjXTl1ohhlU4hjmGcLGWNQDGuaPzoXx/BY0XHuWLq93APdtBGg10II1ieVYxIwfa/BXGBz5HiPGsGN4zCRHvVgS7mAIIIIkEbEeVZPc4sjKGxGDssG2a2TbY8vun8YrUcPbARVGgCgDyAEVjD5akFqbKNyb50pSfKsYeQ0G7Y3QLCrzZp+VFgarHa3Ey6L0X8TQfQ+NXIrV2wDXqfJFdqZ00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1044" name="AutoShape 20" descr="data:image/jpeg;base64,/9j/4AAQSkZJRgABAQAAAQABAAD/2wCEAAkGBxQTEhUUExQWFhQXGR4bGBgYGBwcGBgdHBoXGCAdGBseHCggHBolHBwcITEiJSkrLi4uHSAzODMsNygtLisBCgoKDg0OGxAQGy8kICUsLCwsLCwsLCwsLCwsLCwsLCwsLCwsLCwsLCwsLCwsLCwsLCwsLCwsLCwsLCwsLCwsLP/AABEIAL8BCAMBIgACEQEDEQH/xAAcAAABBQEBAQAAAAAAAAAAAAAFAgMEBgcBAAj/xABDEAACAQIEAwYDBQYFAgYDAAABAhEAAwQSITEFQVEGEyJhcYEykaEHQrHB8BQjUmLR4RVygrLxkqIzQ2ODk9IWJHP/xAAaAQADAQEBAQAAAAAAAAAAAAABAgMABAUG/8QAKREAAgICAgICAQMFAQAAAAAAAAECEQMhEjEEQRNRIgUUgSNSYXGhQv/aAAwDAQACEQMRAD8Au2fqx/1Wz/YVwZeXdexyn86UJ6XR7qfxJpWY9X90B/AVjHVU8g3+l83+6uMp55v9SBv9tJMc8vvaao3E+IW7Fp7rZcqCYBZSTsAPMmB71jEHj3aDD4NQbzKC3wooZXbzC9POhCfaXgygVhdUwIJWRpESZnl0rP8AiKtiLz37niuOZMmQq8lE8gNPalNgUIhhHnSc1Y6xujXeG8ewuIZTZvK3hbSSrald1aDRO/b39DXzpiMK9hw1pmXoVYgj0I1FaB2M7euStrFEtBGV+Z5eIlhPsCTO1NditNGj4Mww8x/eigNC7TAQeQP0/wCKJ2WDAFSCDzGo+dZGF10CvRXaID1IqhfaTirr3bWFS41u2Vz3MshnliqrP8IysT7VC7I23wl62FvM1m4wRrb6gFtFZehzR7E0rmk6KLFJx5Lo0e5QALGJ9SfyqwsKA4oRiF9/wH9KLJoexA8TetScVw9LniOYMQPEvpzFR8Y4Uux2Ak+gE1ltnt/xO42azb/d6lV7tSMvKTMkxHOhaXY1N9I0C9wt7bKykOuYAxoQCw1IP9aBcaxd+3ioFp3shRLBlgnn4SuaR5GrP2f42Mbg1vZcrTldSPhdWAI9OfvT2ItAt+vOtQANg7EkspBUjkesGD0NZPxbD4nE37j25yKTlMxoDAyxqdfxrZEwEMXUxPhIgRpl578zWejD3bTsguKCl1kgQSVGgJEf0mpzk49FsONTdMAdmuL3kudxddnR9PFqVOsEE678qt7qylHUSCpLDqBABH80RQ09n0a8biiR0OkbS0eetFzLMOgtkfVRWU1JWjZMbxumULE8VuhisgCCohd1JnnS7fHMQAQLrgbkCAPlFD8VcLuSTO8dAAToOnM15KqkRbsKYXi10EsLtxWCkhlcqRJCmCsRoSKj3cY7mXd3PV3Zj8yaat/C56wPmZ/KvA0QCw/kKesMfEf5eg5lV/OopcDf0HU+Q86nBQAy6hoGhEc5PvpsaFhoiuTU58MBhRcP/iNdygnbKFYn3LfgPeHB5jSinE9MLhE69651ndwF+gNEyBuF+IHpLf8ASC35V6lWrTjMcrfDA0OplRp18M16tYKN3CdAntcI/KlhfL5XWpIPmn/xn+tMcRxS2bVy62UrbUsYtmYUE6a71jEwA9G/65/GqN9pmOYdzY8UGbjAkawcq7f6j8qE8N7ZcQvuXtYW01rWFKx6eKZn5ih3bfi5vXbZNo2mW2FdCIIbMx0OzCIIPnSSkqHjB2rQzb2mn2IIobgb0qSdvr7Uj9sLEgKRGhOafy3HlXNeztWNtWO4uwGoLdtMhJWQV2IMEe4o6ltm0B+dODBkTsfemWWhfh5F2+zrinf4QqxJKGDJloM7nzIarzwvD93bCzIG2nWsU7LY9sHfBQlrTsBdWPh1IkD+XUgjfUVtuFPhroVPZyStaJYNdFNihPaTtHYwVvPeYyZyIol3I6Dp5nQUwhWftQwQzWrzSUjIQOoJYeZkE/LzqvdlVS7iLQQMjl1JOYnRPETqImF9tKrfaPtxdxt6LjG3YPwIDoh2DMYktvrykxUZeIPg3R0vl72hQghsq7+YIbaOYJqMo3I6cc6xs+jGFAOIR3qEdR+DCqr2Z+1Bbn7vFBbdyPDcWe7J5ZxuuvPb0qJa401s23LBbQcC4kIAAxIzfxZs515b+tPOSjpkYQcra9F046pNq8FEsbTADqShArNeFC4gNtLqoIhAbckZSAR56delWrtN24t2XZLam5cXwmdEDAkGTudenzrK+GcbMkXTrr4mMa8501PPzpMkW1ovgmovZt3Y/B93hG/nus8xGYkqCfmDRC+Nf15Csw7HdsHsW3tkd4rOW1mRPJTyGg0irrg+01u9Hdo7NzRdSp10PqNadOo7JTVydEnEcas22dHLApqSEYqJVSBmAjMenmOorNu0PGLb4u5dsi4Bcgw0CGAyyYJ0MTG8k09xvGs9+7Pgl2lecgxB6xt7VVuL4RmhrZOaQvhMTO369aWX5aPbf6VLBh+VO39IvfArwXOHPidZkbryH5/KiC2yS5kHwEAj1/tVY4Pb7pAsyfvMdyesn9RUtMaVaJ3n9fT60Ix4qjuf6HHJBSk6l7+v9AW72RZUd2uqAoLaKSdASelRezeAtXbbtduZP4YAMcvEI+GSOlFuP8dnC3FAnPKh53B6a9KC9mePd1biPgDSQvxDfU9PWtKUuOj514oQyuLd0G+Fdlkuo2a4ystwqygDQoWHPWCDNEh2MsAEtcuZRqfh2Gp+7Q3slxeVxFxz4nul46Agf0j2pzinaYBShaWO6qsALGxJO/kPPWqWzmq2R8JgkXEkWlCgWxrdaWzEMwygbZvDpuBPpULjf7u7nbIXZMxCzAMMCNesCo1q43fd6kHOAMpGgyrlEQRyHOo6Fr2IOfxAZVJ2EEgQPaai0+ds6bXx0vsHpxW6D8Qj/wDnbJ+q61K/xS66jM85AFt/urWgmQJy+GCSdKtnEOzOAtkybkZcwgkuTExHwqAZ1P0oHheB23ti4pcAtESp2jlEnfQ9eVVeREVgm9lz4XdxIwti+bpuNdkFXI1EtBUkjULln5jpXqr3FONsoTKhCW0VLaA/CqgbnqdyeZnoI9XPJcnaOuFxjUts2MT/AOp8kqPxTBm9Zu2iLkXEZd1+8pHWoa4hyREt+udF7OGESyrPzrtnHj2ebH8il9g+G3LForcQgL4QGGramTGwG0annrUDtn2YYscQhLoR4gdWtx06p9RzkajTGtAioweNCAD9D5jyrma0dSm7sxC3ZhYHLWnMKqgGNJEkR97bfnRntjwz9lumB+7uSU6Dqvty8iOlVpcRXM07O5STiqCWGuRUX9h7y4VYg29OoMcxIpK3Iqbwa5cuFu7yQQYDDUwJ8Lco0n1FGKfaA3Hpg3tPjFw11u6gNcWSqzlGu+vWOW2vWjvZj7S8Qrf/ALCZ7RksQRnWTIKjTadvTaNaP2stumJOffKpHSCoOnlvTWBvxPQj+ldcVUTz8rUps+l+C8XtYq0Lthw6nQ9VPRhuD5Vif2x8SLcRZJ0tIigchK94f9w+VP8A2bcbGGxTZi3dOhDKBMkQVMdRrr0JoD9oBN7iGIddJcQCQDoiAbSNh1p010TcGt+gBvUrh9lXaGuLb0+JpjcCNB019qiC043Bgc+XzrxXSiKScd+7cDMrbGVMjX2EGiwuscFcZixHeKB/DpDEeskGDybyMVm4xMTyo/g8Uv7BibbMAe8tMindpLBiB5BV+dBq+xoyroXw/Gm4CGOZtZJOpPmT1pxuHuz/ALtMxiYAzTEDYeooLwtWLHKCT+QBJOvQAmtYwGCt2mlFMwVlmJMGJ2gDbkKIb0V7BqLeFIuWSLxMpdgqSNCQ3JoGg2jSm+wfGhZx11nMKbbb/wAQUEfQEe9He0WS5ZM6G2rFSCekwZMGYis4wWLyYpWOk6GTG4jU0GqNd9lnxXEf2i9cuiAr3HIA83I/CnlsbMOY+UUR7S8NtWL1kooto+rKBpIYS0eYbYdKk8exeEyN+z/F4Y1YTOYt4TyACjbnUmuz6/xvN/p4lxbvV+lWtkbAcQNsllAkiDInSQfxAoR2t40zoGIAMFQVAE5mMnTnEilCAx6aH2NQeLYcMqq0yGieREEj86zZ3efBLDOcV+VVf/ARxHibXMNhrOsWjc9PEwI+hIqEuKuZMsiOkDYbCd6OYzs4QltxcRUcGBqzeHQkiImdtdulE7XYrNhe+tM7sWy5yAlpTpC7kksTEmI6bTRziz4X45ob+zu5aU4s3wCO5gKdtTqQeTggEH1qtrLan1P41YcPwq/hRds4m2bZuRIOUyon4WBIgkn5UNxtlE9eR9jy6/1q7wyePn6Ixmr4nMNIIjk23UfqamX8auGKnc5pgcoESfMSdKioAgLCZbrsAOQ8z+FCcU5Z45xXNSbLOTitBvE8cW4HXOZdcu28ggmeQ1nWi1ziCm3aRFy92plv4pgz5afn51RhZjcbkAVY0f8AX6/X1oOKQ6yN9kvEcYVIFwEgnfpz19a9Q7F4kAQVDjcg7e3n+XrXqHCLB8s1pG9YSyLQgSTESdzFTrdyaHh6ctXaLbYiX0FFIqFxMsFJQZiNQvM+XuNPIxT9u6IpbOvOPegErXaHAJjsGO7aSQHtEiCGE6N0nVT09qyU8BxPdte7s5U+IaZgBoSVmco11jka3DE8MXU2tDqSAdCTJMjqTrPnrQN3XPmQgmSHA1htAwPqOXUTS0r2MpNdGOpijoVUtHMbfPap+BW8iAhsmZ2zEEZ1YlvC38KxoSevzM8R7KomJYIG7q7Zd7SKYIuL4ygHMdB/MByoJ+2L3QnKTGzpljMGZoI+Im4I16CrwikrQrm5dkjiXDFxdpbggXgui29PAoJIyMdlGngJAM8tQL4ZZtohg5s3P+kVziOKfO2WcpJChvCF7xQSUUfCSJGnlQPA8Qe1OWIPIiR6+tDJHktBhOMZW0XHBYhbC5gu+87xP6/U1UuIY3vLjP1j6KF/Kl3b928AAPD0HlH4SKHkRoaTHDjt9mzZeSSS0T8LjOR2O9duwDptyqArVKBJX01/r+vKqkBJA5+9GO1GFS2LQRQoIOaOcRE9dzQQS2g1J6a0f7Tmbdnn4f6VOV8olsaThL+CP2WuW+9OaAcpyTJEnQ6TrpOmvOjmP7T3QzJIYDmsQT5wKpRTnFSrNwAb/SnrdiqSqqLHf4g9y2VyjWJOefOIKj8aCC0e/XTN4l06gQTXf2qBuKP9mbmHVe9v5TcIyorAwBmMsYIBkczsBz2rN0jJJsextzNcU6Agar1Mk/SlfEI2YbefOomJvr37MoBtk6ZdvbNGnKnjiQw0MEbfr6VBu2fa/pvCHjxivokWTI5fInoOXtXLmCe4AtvxMzALpEGY+QBJPSo64pdZBkGdiRrGmg9aJ8H4mLTNdUGEtu7aQDCmF92IFZb0X8vND9tPf/lkDF9kcUzw15RaVjEFgQs7xljNHnvWk9n+ILZQWwJswFKeQ2P+bnPOsr7M9q3tfur5Z7Z2bdl3O27DX2qz4zjS2bTXFIYEeCDoxO3tTzTckonwsXadkDtNbKYp17zvVEZWO+UjMA38wn9bVUuP3fEFHLU++1LwOLuXruUeJnaSeknUmpPaHhLYfEPadg+zBwIDqygggHbp6g17EZxeNYk90cnF8uRAW/Kid9R8qiTqx84+VO37UQB5n5kV3JFnzJB+eaPpFefLC4tovyuhq20uvRdff9fhRWyQdzB/X63HOpHZLgq37wVmCoPi1AYgcl8yTvy35RV24n2PsXCTaPcNBJB1X1gnQeYMVKrDdFAxuFgbzpvsSeen8PKY6+Qr1NYq6VJXNmUHlMGJEievzr1ChjeS8ieo+RFMftOsDfn0H9/16xXx2SREzqB5848+fvTFq4CDlMxr5kE8/MGR7VKxqDNu4Z1OtSVuuPhYejCRQnDXwfCxg/dP5GpHflDDA/rpRswVtXsxhpVuWoI9udCOPYcWw91RqRrA3MRmM8wN/IeVS1YOsrFxeY+8PbcUzeuLcR7WYq5Byh9NYIAnn0rGogcLeUTMJyEMGOkMDMgx7emlZv2y4V+zYi5CA2rjG5bYhwsPuo+6crxoORBo5a4qEcqQS6Eqc2kEaER60QxdwYtMl7xD7saZT1XoaVZlAqsEp7RQcOI1Ead03hQu0hsh1ao3EOArbd3DSoYyhXxDXbfei3FOGtZWG8SsCqgFgoIYMNNfl69JKuI4FBBn1HI+tUyZOq9iwx3fJdCOx9xVUoxFt9xJ+IEnUREgbRMnMfOhvafho7wC3kY6kkEDfWCS3L12OutWXHcOv2rbPcXL5QpnXWDr1J1oPe4kfFuoXeO7JjyOXzpGpRnaEVONADiXDstxQSiq0CVbMqjbfpv8jV84NwnDWkKqO8ZlKuzbkMIIHJRH/JqjXFW4gFvM9xmyjkPluT76aVoHCuGLhbI7xszxqTy8h5ClzSdJWX8aK5NtFLwVnuroTKDD5SDtoYJPtrXuN/vbyqo0OgEdTEAVIvXhdvuynRmX30VT+FbF2P4dhLaiFyXCAC+hLf6iCw15TFdFW1J/Rz8lGLivsyHAdiMc6d4uGaJIhiqtsPusQfpQkKBvt7a19R28Mp1AJER8ZPtE0zi8JYsjvO6QZd4tZjHllE6b+XSnojZ8zPgdA0ETtI39OtWzsxgrNyyM6ISpKkkCT94fj9K1PEXMLjEyoEusNRbfmOeSRvHOg+C7PYS22T95YzGSjn0HgZtI05k0rVhTM67U4fLfHdKCCgJ8zLD8AKAXuIkeEpB/X0NbnxL7PbN50axfKGIcXBJO5BWI11Onp75P237LXsLiRZuKTPiR1UlXWYLKBrInUbj3BJUI+zqh5/kQjwjLQOt4hTqFYfX6zU25iZweKPP92gM6w1wMR8k/GovDT8SNyMc/Tn+dD+LXsoKA6MwJH+QNE8o8Z+VH44pWh8v6n5OWDxyen3pEHB45rNwMhAO0nzI/pTtpmvQiSzsxIUcyZ2H9KZbhl3J3uQ5CM06bdSN451P7GB1xK3Uts4t6sFiYYFdiR1O1ZOto4g7hQmBtyRmvNoAdCT58wo/WtBL95rjF7jSxOs+uw6AbRRPj/DsTexD3lw1/ITCt3TldBHxAFd5Oh3mhjOLZy3AVPQyp+RFdvjRjFW3tk8jvSPX056HLMggjSOsVHuplMawADr/lAFSsZiF7sgMdREa8yAeXSo/EbgaSOcAaR9Pet5clVI2K7EYdtAdjvPMTrpRZ+0d/ujaNwsraa7x0J5j16bwYoOv4UlzXnHQM3LkzXK4wr1YxtmJug/ED6jrtPkahnFFWzCH65dGI/mXrpuKkX3/XOh2JuA7qreoqI4Xs3Qw01Bqbh8YyjKwFxOh+Iehqk/tVy22ZYjmuuvzJg+dWPhmPW6umjdOYNEwcTC2bhlWKN0bQj0IqX/hl46Ei4P54b60Lsup0ca9am4dzb1FwgedAw3xrskuJQkqLd5VhLgJ16K4+8v1EmKzLh/GMjlX0KnK3kQYI9iCK13DY+5d0VgV5mNvQ86yrthwotirow+Qrrce67CACSTpMtDZvEBG1H44yGjmlDfotdjE2rqctdwdjQ3FdnbF25b7xnFnNNxV3YQdAdxrExymKpvZu5iGuLatoz3CJyqQdInWDpp1q2YbipByXVZGG6sCrD1B1rncZY3Z2KUMqr7LzxHst39tDYvDQDKWGYECeYjxa7xy2rO+Kdlr9rFNaS5ZtwoJI8ZUmdpEgRBgkROmlWXhnG3skm28A7jdT7dfOg9/v7t5vFbVWJYsWgGTPiZpM+VWeVTVLsgvG4u5PQNwuDsYDNcL95dMzcYQJM/Ao5/M0Dx/E7uMfu7SsQfm3rGwq/WsDhbjC1kTFupzEKUyr1liRppqoJ21qb2c7O/srXboKhWEWlDBisnWSABOnnz9TSGOnctsjky2uMdIrNjgKWMGQbZa+WVy+oCAGMi6SdCZmJJHQUe4ffhAxMAgEdNfOrMuOvD734f0qs45Sc6ODD5vFHMkz9asQiWXhnFmQjWfI7H06H10qyWOJow6Hof7cqym0bifumBKgSrDy5f8APpRfhfEW0XWeXPapzyqCbl0tjLG5PRdbvArFy4LvdgODIdWiSDM6aHbnPtRO8NNhMaEiR/x8qrvAsU7M7Mx0IygbQR97QSZB3nf5E3tBhDa6g6kzIMjWZ0NPjmskVKPTElFxbi+0IcW7ehGUdEMgawPBuNSOR1NN462tzLo1zKTAZWAGkbMQPxp60ioIVQo6AAcgOXkAPYUi87RoCfQTT8QWVGz2Zwi3rouWLZa5LyLjt0nKSFKazoJmfYU3tB9mDqUdbxuKXIuL3ZVkTUghgxDH7sQNSNImNFTEHNcgbwPPwnWfIMPnFWXhpFy1MCdjoNflypItNfiwu/aMR7UBbeFuwMvhygdJIWIpj7KuEtc0GhvOFB6Kkkt7S3yrXeOdnMNiVNu6gb1lTpoCG0+hFCuzfCEwZAsearOuhI66Ak84n50HoPZoVm2EUKohVAAHQDQVy6oYQdR0OooSt7FCP/BuCdZLIwErzAIJAzHYfd8zTD9oSmbvLDjLuUZXEay26mBoDpuaoKLx/ZPA3tbmEw7E8+6UN/1AT9arvEvsv4awLd29rzS6wA5bOWUfKk8W7YNclbU21GrNPiHqQdD5D58qqmL7XnkGuGY08TeuXVvpQdGAP2g9jLGBS1csX3uq7EENlOUAAzmUAbmII/CqMTO1bHwzit1xJtuqkah1IHPk1Kx3DMJffPdsqXy5Z209AQJHI7jkRStDcjFblcrYlOHw4KWbaKCBMActPEdz7zXqFMPIduKh+9I2nZl8mFRbuGAEgyKkYrDSJ0cdfvD3/IzQp7MSEchv4W0+mx9qgWEXRURXZGzIYP4+tKbFkGHEHry/tSgskdD0oowXw3GpHjyqerNA+v4GlP2lw6/Fc708lt6j5/D8yfSpI+z1ryqb1/JO9tFlgTyLExoNIg867xn7NrAsk2LjreEkM5BVoHwlVUAeoGnnT8G1oClD2CMb2puXvCIS3/Ap3/zHc+mg8q9gxYdlN9M67SGdWUGJKlGU7DaYqo4u1dsXDbvKUuLup6ciDsVPIjQ1KwvGkGhmuV8k7O6PxuPE1bgXDsNhVY4FRLxmhszGNh4iWA8qjcZxV24rC5hu9y7KYJ/0yBB9xVIw/HLZii9ji8xLlgPusxIjy1kVZeQupI55eI+4uwcmGvvrbwt22DydlWPa44I+dDO1djF2gltrRUXBOjK0x90lSQvI67z61oGB4vaU5skEDwiMyz5kmZ9APWouI4TdxzMTdBJ21nIPIAwvy1o/07tCN5lFxlpFS7L3Bh2Fy7bW4eYk+AEEEwDD6HUHl1rUbPaNCAA1hhyy3U/CSarGG+za+WH78C31yEN8j+celWnh/YbD24JGYjckAz6yI+UV0JHLYv8Axa195Uk/CoKlmPQD8zpVY4li/E+VYYsfCY8IzTBjSavv+FWyuTIuUcoEe3nQzH9kkuMWUlGPuPcHX60aMnTKZgcSIMyV6HdN/nUu5gc/iTTmCKgdyRd/hZTDecSCKKYZcpkHQjUfWaVxTVMo5LtBnssGAuBtwY9YnUeVHGah/AcLmttrqHaY00Y5x+P0p674dNT9fqaMEopJEpNt2dvXopHekJIqFiS3kB1P6/OpA+AD+X8qcCI2AeZMggaZv4tAfxPLpTdnirWXY/dk5lOx/oYqPgrmS0g8tab4XbN13LfAPi8/KuXx/Hjhx8U/d/yyuTI5yv8AgszkMFyLCkCFMZeWsagR5b6+8uzbQEDJBA30+vImo+HWdRy0HSfL0/OpJWriDpuRzk8jQ1cMuVlfx5wQdDBB1I9ySTUxLiz8Wu0bba6HnFUPtXx6+15hbdltqcoCsRJG50MzMj2FEBO4l2MtHS2zorHVARl2k8s0GI350Ht8CxOFzLYtIUOubMAx23JH51fMLJChyMyooYjmxgt+A+dSBbHWtRjIMdiserEGxoP/AFBJ9JAH1oZjcdjFEjDXCdtCDr5AST6b1suPwytIZZUx6AjUHyqudq8MUwd02iLd1dVecoBGoOYmBr10HpS1KxrVGI3+0N7MRcBDDcHT2M6iuUvinbDEYmybWIFq6dIuMgF1YIPhZY9NRzr1EU1q9ofF4T/ENj6ioGNtg/GAR/EP1pUC52rsDTvkYdGM/Jlkj3FR7XaHCMdL/dnmDqp9zXPxZ0WjmKSIBOdCY81mvdluJJhn7y+GbLrbtiC0nmwnwgcp1+VR8dxLDwwt3e8J0IUaa7EnlrQc66b+lMtDRVl0xn2m3drWHUfzXH1/6VH50Fudtsawy96qL0VJPuXZiaD4jAOolhl9TrTHlR5MKhD0GMD2dv45hAaOd1ySF57n4j/KPpvUzHfZzira5rbW70ch4G9s3hP/AFCq9exF8gBcRfUDQBbrhR6LMD2oJj8JdYy9xrnmzEn6mtUfYG8iegrjLTWTlvWXtN/MpHyOx9RT2FxgGzfOhfA8UMM2Z8PbvjmHmR/l3A+RrROB2OH4zDm82CNrxZYQ7kRJXKV8IkbgfQ1OWFPplF5El2gLY4pG9S04sJ0bX9bUe/8AwXBOM1rvCOquxj1zTFBuO9nMNh7TEG8bg0VS3xGDtCbf8dKX9uxv3cfaOYztfftJKX7gOw8ZI130Om1S+yP2gPZZhezXEcyZJLA9RPXnWccTR1fKSTABIIyspI1DDkRtXsPcIrpgmo0cU5KUnKj6C4Fj2xY77EeG0Gm1bGmaPvN16UR4j2ltJuwA9dfkPF9KoPZzh129ZtgFyuUAbgekmZ/0iRVt4f2MQENcgkct/n1/WlFM0quwXiLS4g97ZIZiTK7NPof1tTWvwkZWG4OhjrVmx2Jw9jRiJXlp4R+C+0VQuLdr7OIxA7klgi5SeR1nw9fM8/am9C9lu4TdBVmWfijzlRB+Rmu4rHEbaUI4DxHNYkMT42BO0kGDPuKZxOJrIU7i8aTzo3xLEd3bJmIHy5T7VTbuKXvEUsBmdVEnclgNKsHaZz3TR1H+4CiY9wdDf8LTtOntvVkw9nIoS2oCifn1259aDcE4bcLosOimGdwygZIkJBXMGJ3jSOc1cLlncLp5cqUIzatgTAHnG55S3X1r2Lv92knfQDkJMDUnlNPW5571Bxl9i0LG8R5++81jCMFhiMxJmRofPr06dfWqNwjg+Je9kdQVRxneCoaGmVzAEho+u9aL3cQu+mp2nz0AGtNY7EKimWVSRoCR6UTEZXbpIZjt02B08op9UHmPKTUIX7QIJdABI35fqPlSn4nhzoHk+QPLoSKxh3FhVXMcxGg0PUgddqG8Su2jhrrMf3SjxlwWELBMgzmWOkinsTxJHSFBYzpIEfjyqBfw5bB4pNJdHhRHO2BoABpIP60BMZ92l7H4C7h7uKwrAZEZ/wB0wa2SATBGuXaIBHpXKy23dKzlJEiDBiQdweo8q9SmDuH7JXm3ZFHU5v8A6x9aYxXA8pKqxuN0VCAPeaul64Y0YT03B6ysSPbak2sURoP+1dN+utWcES5MqfCuE3FeXBSAY0PijzoktwgyNPMVY7NvOZYg+XSq9jbBtuydDp5jl9KjkhWzowzvR29fZzLEtAjUzoKTkpCtTiGonXF2LS3NKNvyqacdAIVtCNAoyxpAkySSJ5QJqGWpNlEkNvhx0r2C41cwuigNaJkrzBMaqeVKa5US+ZooEoply4H2qtvcBtubdyPhbTN5Ts3pVnxeITEIFvWxMzMaAjUFdyCKxZ7f9qs3AO1l6zC3AbqesOPf73vr503JrohLFYfu9lk/aWxF398rADTUDw5ZYbzA/HyoyvAsDhLC3hh7b3GJFkXBnHm8NyHnzj1qvcDW7xLGByWsWLANzEOrEErMhZHMhQoHTMas1/F/td4tkAAhbYJ8KoAYBG2wLH/VGwp5S1oksdPYT4XxrEZWZiiALpCKANM0nyAiB1YVZOzV+5ftd5eCkE+AZRsNCfcyPbzoDhLJLrbQiTG+pG7ZiPITcOnxFRVzsWQiqq6KoAA6aaD5CaMEwTobbh1mDNm1B3/drB9dKr3aUYfDhcmGwxYhmOayh0EKNgNSzD2Bq0k/r9frWqXxi4Lt+6SJRSLY5/DJb6s5/wBAppaQsFskcFvZluE2cNbS2fuWRE5GdtJ3AEUdXA23RDdtWi2USMggGBIEg6TVV4NYDftB/jIteud1Qn3yuferu9CDvsM6sq3GuzGDCm6MLaW5ai4rIoRgUIYarEiRsdKq17GG5dt2lIBaWkyYygEbDafyrQ+KLNm70yN/tNZ9extoYi24YErZUOiiWXRtTpsVynf2phCbh79zCXc969bFkgwWc5c5GgVAQWOg+6OZ86sfCeK3Hts12xctgbMdc/8AMqwH2GxHzoRYxKXVDLqpEiRGkxMHXepAvNlKhiARGhI300jb2rUCw5guK2bwm3cVtYiYMiNIOvMfOn2b6VRn4MkWwrMndhghU6hmMlyREtt8hUbjFvEW7LrZuyvdFQLjHVzuTOgEExBHIVqCWTiXaZEJVQXb/t+fOqlf4sb1zNlDuBGgHhEzE8t+dAMLZZoF69mCx4EkCY1ljqROmkVJPF0twg0nZFBn2AFKENOzkS0ADWJny5aVCwl4I7CTDEkb7zyMeVKs2r1wDNFsbnNuZ8hoD60tECXbYEGZHmI60QE7C4wnOAo0IOg8tfzolavDb5UKtXguJYD7yz70/fvZcpB99IrGG+NcNsOoe5Yt3Mu+ZVmPIxNep/ENIbSNCR+t69WMUV8S4BFwAfzgfiKVhsbbukhVaRzAEewNRhibgG6kedPW+JZYOVAeep1mOXKN/nXVZz0T0wyDVi3vA+Qob2ktqVRgIIOUTuQQTHntPzp+5xC1Mu8t0B1942oH2lfvO7cM6qukgQonmAdT5zvUsj/Epj1JMbUClJFBxj2UwYdesZT8qm4bHo3OD0Oh/pXI0z0Yzi9ImxXGNJDedKmkLqJ6SNoMiNp39RofMU21r2NOTXoFawqJFezS8Nhmd1RELOxCqBuWJgD509lry3ShDKxVhsVJDD0I2oWGqRsi9jr1nCW8JYC6+PEXC0Z300Gk5VjTyC85r2D7JYi0hhbbuTBlvDl0JHIyT9KybAcYxN7FWEbEXSDcUfG0RPMTrWzcNLC2v7zKw0jTl1lfzq6jGWzgnKUdMn9mOCPa7y5eH71yeYMLvv8AzH6AUeKn9ee5+WlVi5xe6m7Kf1/K35Vw9qoHiEf6mj6pTrSok23ssfEcR3dt7gGYqpIUCSTyAjqYrMr4uLmEPIULOVtWJl22jcsJ/mq1DtYp5p/8n9Vpwdp1P/mIp6lwR+E0JRsMZcSL2YtiLKSCQz3XAO2Ve7Ab1Zyw9KtDtVdftLH/AJtpvRW/I003asdFb0LD6FaMVSA3bJXbDG91gcS/MWnj1K5R9SKxnj9+boNxrltO5t+K3cQ+AoDn7sjMDqQSs/DVq+0ntR3mG7kQBcKnQmRlYNB0EgwarV3D3Ws2XFm3fUrbCk2wXskFZ/zIfF5gmt7NX42XK9wlXAOd5yBCZ+JAZAYcxOtSeNNdvWhbDIkEQygq0DSN9v6V43qT3xrCjGKs3GxAuhnW3Kk21JghQAROYRMdOdQeKWbjlgbsIXzAENITXwaLvtr5edP8Qx7LesopADmGBgfKdSd9qmYiSKJiqcQwE3z3bMLJBM5lYg6wNApHLQjrrTuDtWrQkDxR4nIlvmdhT3+HO5W7bbKrAGCJBB12kQaicQ4W5IliVG4ECf10pWEcscUZvCmusFuQ9+f62qVZZNWzFmnWeXoOQofY4ddMBYVR8/YVOscGA3Ob1/tW2A5iOIL36mdlMn1iKIDGKwGon9eVBx2cHes5K5SDCQRBgDeaj8E4DeW4O9VCoBiGJDHkPKiYO3+IqttmZlGWfl0r1UPiF3K+VjMfEOh6e1dpWyqho7cQg6/SktYnY/hSr80zqPKus47JGELJsw06iaTxZmurBaTGnIDY6D2pi3ruZrmItzt6Ur6D7A0TSHQVLu2cpINRya52qLDaXmX4Tp0qVa4l/EPcVDc0yRQcU+x45JR6ZYcNiFbZvbY/39qmLa61UKlWOIXE2MjoaR4vo6Y+V/cixO0elRrrSOlRrXF1PxrHmNvl/epC3Ff4SD+ulT4tF1OM+mP9l7vd43DOy5x3iiOpbwD6kVuq2Cw1tifPN+vpWA2iyMrqYZSGVhuCpBBHKQRNF/8AHcY2+MxJ/wDedf8AaRVITSRHLgcno1+9gT/AR6E/3odfyp8en+ZwsfOKy27xO+RDXrzf5rrt+LGhzIDuAfameQT9t/k0jHcdwazme0T5XM5/7ATQG92owRJ0cAc1Q6+QzER9PWqe6DpUa4gNDmH4CwY7tdaGlq1cP+chR9C1VviXGLl0gzlA5KT+vpTb4cUgYejzFeFk+ziXu5M5nKoUegAHzqyJjLguYazbuXFEW2ZVykEZpJOoYaNruI5aVXuH2oqxYfCHv7LMSyh0y6oQpUKYymGUwJlZ61o9i5VSovT704sCmXuL1I9R+YparHn6a05AhY65N60AeYOhHUnXxbaclO29K45xlLIVGPjuSFA8hqT5CmL4P7RaiBAndcxEPyIzROXb321e45hluWmzDUA5TGqkgrI+dEBnJ7dYgOhRgEUD93l8J6gnc+oNaD2f47axlvOmjDR0O6n81PI/3FZFi+DXkvmxkLPyCicwOxHl+FXnsf2RvWLgvXLmUxBRdZB5Mdvl86AS9CKQ6V6K5NYx2KS9zJLfwqW+QJpelDuP3cmGvNOuXKPOTFYK2zJr+KLMWO5JJ965Tb4civUh1Fnu76024miN60DQ+9ZKmuw8wjNbNd7hz/WnhioG21NXpuH4iBvHLlP1oMYg44SwAMnn0oZdMEjoasOLtKtskDbQetVt11NRktlIu0czUqkBaVSDCwk14Wa8pp1daxhsJSu5FSLVunslBsZIiLdddmnyOtS7HF40dY8xqK4bOhPIafOf6Uz3J102En0oNJjxyzj0wvZxaP8ACwPlz+VO5etVx8Oppdu9dT4XkdG1H1peH0Wj5P2g/wB0KbuYUdKHrx7Xx2wP8p/Ik/jRLB4y3c+A69CDSuLReOWMumMnBqa4MCKIFK5krIDYxasQKI2MORjLTm1KkiHgAiLXVWk9PED61Fy0fsYTM+Hud3myffzwU8Onh2YGT5iqROXLsPMBXY6U2w1pQNOQIIuscUonQLO86wRtMe8DnrQ/tF2pSxcNq5Zc2yFOdTvzjXTl1ohhlU4hjmGcLGWNQDGuaPzoXx/BY0XHuWLq93APdtBGg10II1ieVYxIwfa/BXGBz5HiPGsGN4zCRHvVgS7mAIIIIkEbEeVZPc4sjKGxGDssG2a2TbY8vun8YrUcPbARVGgCgDyAEVjD5akFqbKNyb50pSfKsYeQ0G7Y3QLCrzZp+VFgarHa3Ey6L0X8TQfQ+NXIrV2wDXqfJFdqZ00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20374" t="42897" r="5942" b="13690"/>
          <a:stretch>
            <a:fillRect/>
          </a:stretch>
        </p:blipFill>
        <p:spPr bwMode="auto">
          <a:xfrm>
            <a:off x="899592" y="1988840"/>
            <a:ext cx="7272808" cy="3773016"/>
          </a:xfrm>
          <a:prstGeom prst="rect">
            <a:avLst/>
          </a:prstGeom>
          <a:noFill/>
          <a:ln>
            <a:noFill/>
          </a:ln>
        </p:spPr>
      </p:pic>
      <p:sp>
        <p:nvSpPr>
          <p:cNvPr id="2" name="1 Título"/>
          <p:cNvSpPr>
            <a:spLocks noGrp="1"/>
          </p:cNvSpPr>
          <p:nvPr>
            <p:ph type="title"/>
          </p:nvPr>
        </p:nvSpPr>
        <p:spPr/>
        <p:txBody>
          <a:bodyPr/>
          <a:lstStyle/>
          <a:p>
            <a:r>
              <a:rPr lang="es-CO" dirty="0" smtClean="0"/>
              <a:t>Despacho de documentos </a:t>
            </a:r>
            <a:endParaRPr lang="es-CO"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1180728"/>
          </a:xfrm>
        </p:spPr>
        <p:txBody>
          <a:bodyPr/>
          <a:lstStyle/>
          <a:p>
            <a:pPr lvl="0"/>
            <a:r>
              <a:rPr lang="es-ES" dirty="0" smtClean="0"/>
              <a:t>salón </a:t>
            </a:r>
            <a:r>
              <a:rPr lang="es-ES" dirty="0"/>
              <a:t>destinado al trabajo ,procede a realizar el documento físico</a:t>
            </a:r>
            <a:endParaRPr lang="es-CO" dirty="0"/>
          </a:p>
          <a:p>
            <a:pPr lvl="0">
              <a:buNone/>
            </a:pPr>
            <a:endParaRPr lang="es-CO" dirty="0"/>
          </a:p>
          <a:p>
            <a:endParaRPr lang="es-CO" dirty="0"/>
          </a:p>
        </p:txBody>
      </p:sp>
      <p:sp>
        <p:nvSpPr>
          <p:cNvPr id="2" name="1 Título"/>
          <p:cNvSpPr>
            <a:spLocks noGrp="1"/>
          </p:cNvSpPr>
          <p:nvPr>
            <p:ph type="title"/>
          </p:nvPr>
        </p:nvSpPr>
        <p:spPr/>
        <p:txBody>
          <a:bodyPr/>
          <a:lstStyle/>
          <a:p>
            <a:r>
              <a:rPr lang="es-ES" dirty="0" smtClean="0"/>
              <a:t>Oficina productora</a:t>
            </a:r>
            <a:endParaRPr lang="es-CO" dirty="0"/>
          </a:p>
        </p:txBody>
      </p:sp>
      <p:sp>
        <p:nvSpPr>
          <p:cNvPr id="41986" name="AutoShape 2" descr="data:image/jpeg;base64,/9j/4AAQSkZJRgABAQAAAQABAAD/2wCEAAkGBhQSEBUUEhQWFRQVGBgYGBcWGBgaFRYUFxgXFxcYFxcYHCYeFxojGhUXHy8gIycpLCwsFx4xNTAqNSYrLCkBCQoKDgwOGg8PGiwkHyAsLCwvLCwvLCwtKS8sLCwsLCwqLCwvLCwsLCwsLCwsLCwsKSwsLCwsLCwsLCwsLCwsLP/AABEIAMIBAwMBIgACEQEDEQH/xAAcAAABBQEBAQAAAAAAAAAAAAAFAAEDBAYCBwj/xABHEAABAwEFBQUEBwUHAgcAAAABAAIRAwQFEiExBkFRYXETIoGRoQcyscEUI0JistHwUnKCkuEVJCUzotLxY8IWFzVDU2Rz/8QAGgEAAgMBAQAAAAAAAAAAAAAAAAQBAgMFBv/EAC4RAAICAQMCBAQGAwAAAAAAAAABAhEDEiExBEETIjJRYXGBoRQjM0KRwbHR4v/aAAwDAQACEQMRAD8AJMYusK7aE+FAEeFLCpMKYhAEL6YKifRVkhckIAolq4LFbq01XcFJJWfTUD2q85qhfTV4yogpvbyUbmK05qic1bKmVIC1VrYzTw+IV0tVa0t06j8bVE4JRsCSmz/DLSfufIfmh3tUp4WWQfcd/wBoRns/8JtB+6317P8ANDvbI2HWUf8ATd8YWF7FjzUpk6SqAySSSAGSSSQAkoSToA1GzlL6nxPxKJ2mn3D4fEKrs6z6hv65/NXrxyovPL4Z/JSwMCnDU7QuwFAHGFItUmFIhSBAWrqztlzeq7cFJd7Je3x+CgC/hSU5ppIA9lYE6cJKQOVy4LtMUARlcldFMVAHBCgqMVhR1AEElVcEKRyaFIFd7FA5qtuCgqNWkJFWVyq9cadW/jYrbmqpa3FokAuIwwBqe+zJbTdwZAQcz/B6vPsh5mkhXtvEV7MP+kfxlG6jf8II4voDzdSQP25H+9UOVH/vclUWPMymXRC5KgBkk6ZACTJ0kAJJJJAG62fZ9Q3oPgFNfmVnqfun4FdXKyKLOgUe0rosz/D1IHzUsDDhdBchdSgB0imToA4forty05qdG/kFRqaI1szQlzzwAHmT+ShkrkuGgkr5s6SpZpoPS2pJmlMStDIeVyXLl9QAEkgAak6DqUEtW2dkYYNZpP3QXeoEKADZXKDWbbGyv0qgdQR8Qi9OqHCWkEHQgyD4hADrioMl2o6rkAV3LlZy89vKFJ5a0OqkHMsjCDwxE5+Cr2X2i0HGHsqM55OHpn6KSTUOC4IT0bQ17Q5hDmkSCNCEigghLFUtAz8W/jYrxQ68XlrSWjERECYnvN37lpflZAZrD/C6Y41rOP8AXTWb9uD/AO+0uVEficrtuvyo2lRo/R3mkH0H9tnhcWuacA7sYjBGu7RZX2hbRfTbQyqKT6QwBuGp72RmfGVmSZRMU5SUAcpJymQAySdKEAMnhJdUxmOoQB6LdrYpt6KjtY6LMebmj1n5IlZBDG9EG2xf9SwcXj0a5SwMkE65SUAdJSmlNKAGetVshS7lQ8XAeQn5rKOctNsvfFFlMse4NdinvZAyABB8N6pPglGiNNJSgA5jMcUkpuXpmxa5Atptq2WRumKofdYPi47h8UbC8W2ltxfa6xOZ7R4H7rThHoE8ZnN77QVrQZqPcZmG6NHINGXzQ4UzvUhdBmM9ylazFlBB8UAVe0g5SPFavZXa51N+F2YMT+f9UKo7O1H08YGWg5ngOKrOutzJI+yJMbv18lFotpfJ7VRrBzQ4aESgG2959jY3lvvP7gPDFMnyB9F3sda3PswxbsgeS42xsYq2Yg6NIPy+anhWCV7GL2fszWAOc1hJn3gDroM1YvC7mFnuAAzmBGY4J6bAwHCS2RhME5tyMEcJA8lw+mXEgukQIyG4eaVre7OhemGjSi77PLY6atEnuthzeUmHeeRWxIWZ2KugM7SsdXHAP3WxPmfgtQQmlwc5nBCoW5EUPvL5fIqy4ZBfvQf3GzgEgmvREj3hrEc1gvaCHC1NDy5zhTbm8ku3xJOa9AtR+qsQ42ql6Ylivau+byfyZT/CFAGNp0nOMNEkpq9kqMzc0haTZrDTwl2WIk+Gg5xkil99m44WxMGevLj4LB5GpVQ1HAnC73MG0ykujSIJBGhhMQthUaFJTs7nTA013R1nRM1slba6dhpY0vc6Tq1pj1VZSUTTHjlkdRRhXSFLY83t/eHxWyv/AGG7MfVAgxMEyc98+CzNz2X6/A/I6j95vejxAI8QiMk+CJ45QdM3lD3R0Cz+2j+7SHNx8gB81omDIdFmNsHjtKQOgDj5kfkrFDNgpk7kyAHXJO4ap0a2VZT7VxqRA0nj0VZS0qy0Y6nQ9i2PrvAOEAHid3MJr22YfRAJIM8JXpd2sZUYXNqNIbrrlHJULZa2Fxwh7x/+bo9Qk1ny3wdCXTYlDaW55VhcMgSPEpLRWmxYnlwgAnTh6JJrWhJ4pdkertdkvFLxuqq61V2sY55Y9xMCcsWvqvaaZyWP/tFlmvV4fk2uGHFwdu8yIV5NpWiIRUpJM8/uuxOq1WsmJMZ6r027NmKdFhe5naF2Qzho6k6oDbLrbSvEENhroflmASJ3cTK292k1G4MUNjTilsmR2kh7psMfNqW6K1scxmBtSnTBPdBa+SATn11Qi9rspspvY0DHE7hlxJOQRats9SbWa8sDS3QiYA4x4+qrX7djagBLcTT3c8iRqCPH4rO1Y5olofF9i5slc7mWWkH5d2TxMkn5oteF3ipRdTjI/rzSueuXUKZIg4R6ZT6K5iWrblyc3TGOyPK7xsDqVTC8RvY7c4D58R8oVZsdoGiS52QC9Gvm6RVBBAgtMToHbj1HFZzZ3Z0hz3vZEd0SN894jy1V69iviOnfKCF3WXsmBgGQ37yTmTHirYKvfRtOnmFDaaUDIb/ILYWK8IXeg+f4XIqEKvb5O/C9SQELa7Kwj/7DT5NcVhvaXUm8ah+6z8AW0tp71gH/AFj6McsHt8+bfV/h/CFPYCa6qzDQYMMuGU9D8VaIYcRcDjEkab+PBZi7Ly7N8HNhOY+YWhtNQGXDutiTnJPilJRpnSxZNUfkZu3Vwe6BoXE8ycvQAKome6STpJ0SDkwlSo5zdst3dTl46tPk5q9Qum8jjzaYEmYLcwJjMlea3TVDXT0noNV6WLY12EDPE2REzGWeQ/UpfK9x7pNk3Z3bbydUeJaRuybLY1zdiy8l55el29nbO7OH354a5SvRmWlpYREmYnSI1Cw96XoAajIBMzO/X8vioTd7exbPGKjyaCjVloPELJbXOmuOTB8Sjdz2ubOOIyKA37VHaEgToJ3SBpz1TRzgLjTYoz3KWrZj6fHnuTUJaR8pQByM9Ffuu8jRJEEAnMtyd0lJ90vAxASNY3ruz08eskn4cDz18lD3JTadmnsF/U2YoeRjZEvBhziczOYCLUtnO2h7XkH3snbjn49eCxtKww0t1adEa2S2hfRcaFT3Tk0nVvKeBS88bVyix3FnUqjNBp9haDm0E8TqeaS4r1H4jER0PyCSQ83ZjuxpaTsl5/7TqYx0nj3iCPAQfmt7TOSzG1lnbWfTbl3Dn4jMeQ9V1cuSOOOqRxkrKNltznuoE1RXPZNJIEYXOnEw8XNj4LU2F0Zg5oJs9dfZuc0iROXMcuBghEa1F9NxLDLeBy8RwPLRISkpS1Lg7GBSgk5bhm0Whzod2ZqADMNjUzzCAG2OqWgNFN9MAGMWjtwEAnjOqJWC/wAMIY8GDMZSfTVSWOk2pWD4Ia2S0xlJOWfRXjJcd2XnkSi/sGLNQLWNadWiARof1wT0ak+BP69VMXgKvZyCXRoD8f0VuuDl5OU0ydzZCgos7vX0P5KxiUVlyBnQq0XsZz5Osg2eH6KepZw5hHEEeJUdcS0iYyOaV318TMyCW5GDlkp7WRFJumCXMIMHUILfRz8D+Fy1V6OaBmQC6Ikjcd3OCVkb9dmPH8LlpF2iso06Ltsf9bYR995/0FZ6/wC5xUtNeo7MOJAjcIiZ6wid7WssdZHASWYzHVoAnxKo2q2k0zLsy44t0zn8T6LHLNryxG+mxKVzktjD1rA8Oc2CcLcRMfYy73TMIy676r6JZRBfDA5wGoYIn1OnVW7kteK2PgAhtCqM94gE+H9VeL+wu6GZ17WGNAGraQaNY0Gbv5+StdtWYVV6fkY+7LqfXfhYMhq7cAjV4bN06TYBJdEzOhWhuyxNs1DnEnmUCvK0F7g0ZvqGAB+shz5JfxJZJOuENeFHHDdWwXYmfVmNZj00CNbP3uG/V1mksHuHWOI6StJfeyLLPZKIYJdPecNX4gTIHCR5KnduxVSqS8jAG5gSDm3vQfQdJWj9RlGMsdSRPbra5rCWswt0BcQNeACxt4ACo5w90iJ5xr6k8Vp9pg4EMEtyBzB1MwfDNUtnNkO2qNmS3E33twcc8uMR+gqxd8mmdNuipYbltVOl22D6pw0nMcDG5CLUwmXxoRMay7T1lew7dWplOg6mzIAeEgDvHpMdZ4BeR2fvkDMgvyAGZj+nqmRNoOXNs92g7wyI04HgPEotd2zAc0va0F9NxkbnCTIjjExzA4ots/aGNgVKb6ZPulw7vg4fNaKz3YKT8RcG06pxA7g8CHA8JAHj4pBzm5bnSUMSXlMHe9wGiZYZa/Np4yNCDv06rO2Ojhe5rhqTBGkjNel33UpPBDKjajQcUNMlhmHNeIgNIJGLQE8CsFeENtBYNDoDwI9TmPAb01Cb4YpkgvVEicMxhz/WiE3nWwvmR8xyKKNMPI46g/n80Fv2ccGTG86rWLswmqC9LaGWglwmPhkkspiSVfDj7FvGn7nt1PMTMN9T0Q+lRY4lrxqfEOniitnzaOGSr3hc7nOlkbuWfzXn8uaeaW4xBUmkjqnQFNwIzHPPkP1zTVX6lN2pY3DUHeGUcRxlQWp5Y3Hm5mh4tPArXDka8vc6HS5dtL+gJrWkttVNxyExJ0zyPxC1zYiTlz+Sx15gOwkZjPyWgueo5wYdQ5veni0ls9clbPvFSMcmHiX0JL1vmpRaHhjXs+0DIcOcjKN2nxQ+xbSscT3uznjMAfmj9sswexwdoQQehyK8vtl2V6dV7Ayo6DAcGmCDmDOmi36TNkl5eaFM0Yx2Z6Iy/aQz7Rp8Zy3kxor1KrIEZzpG8R6rzi7g4O7J4wuOXMF0f881trjqvp08IIAGhHrmdByTiyNN6kRPFBQUosK/2fUeDP1YO85nwb+aB2i2PsrXtLcwO6fsuk6k7zOqL/Tnb4UFvrOqUns0xCJGsePl4q/ipmUYwtbnnF4Vn1XOcXd4iZdvMiBP2cp8oRl9GrWp0nBjnOLRigE97CQZ/W9NVuLPIiIIzGZO5aLZ2o8sexhg03QZgBw3QdxyjfPKVGPyt/EYz4290Y69cRqkPBGCGwd0Dh1k+KhpUA4jetZe111qry40ARl3nikDMftB0wh1TZKuBlTaP4wfkVDxb23yRDMoqtPA1ksVL3mwXQWlwPez1BIzA5Lt1la3NrcwCcuA1yOXwQ67bndTqEPlpAnIkSOuShve01Idga94bIJGeX3s8x6pXw5OemxpZfJrfchve/u7pnuA1J+SLbL3AWfXVs6rv9DeA+aobPXMH1BVrRib7rNS3mTvPDgtJeN5spMLnEBo9eQWu3oj9S+NV+Zl7cL+wzZr6bLKVSCHHC2eMGBn0Wns1jDcm/aDyeua8Bp33UtFvolu6qzs2zAkOETHHeV7hVvtlItbUMPwgwJIkmIBjPOd2ichGlQjJyzSehfwCL/ucVa0gZFhwg7nxhHkXz/CiFwXD2FMnPPfzEDfz+CLuw+7hLszEQcIgumJnXLKV3brQBZ3OGgaSMo9CqRik7KublSPMfaJb2im4avOUcAHCJ6nGY5hZPZ+wOqmGw002mDvJqZyPBWdoKhq1ntBkh5OeYMnTwzz8Fd2DcAXteBq1wnOGmQJ/l9VEpPQ5BGKeVRYYZZntBL3ENwNbga4kF7QBjgyZOscTrGS1Noe42ekzKQBiJzl8Tu6AKCrZGEsGjSZOe7dziUSo1mGuADiaHAGNdMu7wMJGU5TpnRjjhDaP3M5aKtowU30W5ye1aabSGiWxgAMvGHFvG7QLPXrsvWquZWDOzgZtn3YOo13buQXrVmukOBIMA6R14bkHven2YeAZga/rqtJ5GkqMVhWpps8UvC2lr4OTmSDzgoda7e6rmRpr+tyPbYWHFUDmCe6CY4LN0qhYI/akeScxy1RTOfkjpk0cNs5KSsh/I+CStZSj22zU8+isZt6fry+C4sjcpVp7IjmvNwhtfc6WOK0opVWNqgcQciuaVlDZBEtdqDpPPkQpa7YII45+P8AWFYhXcWyYrfflGbvS5mtHdHcJ0/ZPDorFx0sIaOBe09CQ5vrKLVae45tIgj5obZrIWuJGeH/AFN/NWblNUaOTktLfxCzhkhNam41aRABbjioCJ7pBgjo7DPIngizTIVJ7Yd4qI5HjamhfOuGS2q4KVRzXYQ1zSIcImAQYPJE/wDw+Y7jcQ+68f7UAvbbc2ctb2BeSMnucAwnOQIBJPLLVRWDbC2Vc6dnaWzEtZUIn94OXcgozjq5sTySTdIOuuSp/wDE/wAC0/IJxs+8/ZeOrW/71fp2qqQMQa1xAkAEx4zmr1F0HvEz4QeYy0RUOEV0szF47PdnTNR7gGiN2efANmf+VLdZaGd3C4HfBB8ZAK01qosqACo3EJmDpOkwI4qNljpjRjfL+qnR7F45GqtgguHAjx/ooBY2B2IF8nMjE6J5guj0WgdRaci1oHID8lFVu8saQw9x2cHvZ+MopmvipgarSa73mg/vAH4oFeFzM7VpAzMw0k4ActBpnpG5aPCAcxIOkHI9DnKo3pd3agdnIcOJ137uao02qGYuNqT7AW1MiABowgRpjBGEDLSHCQs3thc9WrRaKYHdcXOafeJiO6d4GeS1zbE9p77HA74EtMGcxu0Hkpa1jxEwAG/EdCl/02NNRyRab5PG9m7QKNuouqS3BUEyMxuzB6r2W00G1qtKoHCG+9zAzb6/FC7dcFNwl7GmcpymOu7zQGzWatSqfUuLqIJaA5wBAaAO6SC494O1yhMwyqQn4eXpnqxu7PTKLS94djw4QTEwH7o56ypb9tUWerH7DvMjL4rJWK9ajD7wI+9l6iQi9au+rTdm2IM94HKOS0i4u6Ys3JtalweP0ahD3EmXEmZ4AafPwCI3BVis0/tgtPX7P4Y8Qg98gsrFw0nzJGfoVVo2t2oMEEOH7wzCiPmiZy8k/kz0une+GsA8OcMtIOUeumi0ti2npAgzBExjaRrwOg04rNXCWWoU36SJy1DhqAeq0zLtbkXd8je5K6a2R11KEopuwlRvYhkMIgkkEbp4ILfVQ9nrqYPEq/UeANwWavm9QXQO9GgGpPHkFjLeVdii23AF83n2BBEDIgmATBygTv8AyWNtdnJpYtZzHIOg5DwVnaO246gxETwGjevNVLPeED0jdB/5Kdww0xObnlqkKjZHlo7s+aSjferpyJHIaJLcwPdbN7quVHSwZaKlZjkrtATkV55qkjqR9CfsVXsJBz/53KCyFwyccXOIVp9AArl1QDVHxLNfus6IVa1ONMF7RJAOXFSOtLRvQm8LYSIZmTz+HNGpJ7Fck0+AvZ6bg0Y2hjoHdDsYA1HegSYjQRwVa1HvRyQw3q+jSAcAXATixyA3n9rLSIjLVZq7dsO3e7vYCDw1ZuI4c9YlbSg8ybiYynaUe5obzdILHQRw/M6z5eK4uC8X2Rxaxpex2bmuMRG8GMnbufgFD2DXZnvE7zmr1iYwamFfHhyYt1L6G+PDGW0kGDtWx2tOo2MxoY5ZHTwV6jtRQLYc8g7jgf8AlohD6FL9seYVWlRL3YabXPPBokxxyWic5cG3gYq5o1VHaihvc7+R35KV21FnG9x/gd81mKtgtDWx9FqnmGOJXFG7qhbLqb2GdHtc0jzGa2lPL8P4M4YOne2o0zdqKR0p1CN5AHn70olYb3pPb3XtI5kA+LTmFixVeO43UHUQeO49d6u1rBUDWuLWFzoiDk7OCHcHDWeR5q0Zya9ymTBCLpbfew7eVpo0xiD2y4gYAQcZJAnCQQSJ115rv6ANcJbzaRHkT8woKNlNUOo1g7u7pc10ZjMsIJ113zyUtDZ6gIHZNyy7wxHzdMppNNWINSi6RE60UWnC6vTBOjXFk+WJWTd4Iz/CP9y6o3RSa6W0qbXSRiaxoPmBKs1KRCLRXzcgu0XBTe2Hy4a5AA+BDpleRMvk0rSbKyaoaS1hIcypAk4XteGkPgZ7uC9spyRmIQbaHY2z2stdVYRUYQW1KZw1BGYGIDMcjPJGlMssk07MGbzA7tRrqbpnviDpw4c+aka9rtIPRb0XTRLAyrTdUER389OQAHjkrd13BZaOdKixpMyYl2eol0kDkFhLDYwuoa7HiG0l3ZEgZaj5hBDY+6Jy5/ADivRNtNkHUicNQuaTIadQ0zERrGmm5YW2kyAG5DT9b1bGnHZmeWSm9SFdF5VaLw2kYky4HNuW/iDzBW3tG0dqosYKjGNL2B7dZwkkCeeSo+zzZvt6wLmy0HvcwIOHxMTylT7eXj9ItdRo9ykOzb0ae8R/ET6K84RcbZOCUrrsBrdtM6T2jzJzhozjruRbZy47Xb2f3al2VE61XgjF/Fq/o30Vz2c+ysWt4r2gvNnYcmuP+aRu/cG879OMe5U2Na0NYAGtAADRkANANwURxxRXJmndHi//AJMU6eVaoalR2hHdYMxoNSYJ1MZoVtT7I3CmKlliY71JxgyN7CcjPMjxXur7HicHETGmkD8yo7XZstFqLnyhV2YtTXEGz1QRr3HfkkvqQ2IcEyAMFYbSHNDhv+O8IlQOYWUuu1YXQcmu6ZHcYHkUebTxauI5DJcKStbD2KTXlCFtcBm5w8YlBb4t4ZSLxo06wdDv/XFEmUWNHu57jqSepzVC8K7GtOIYpywgSZnIAbz+Sx42ZpK1GmZ1torVvcBji7Jo/NELPc2HMy52mpDfLerH9sUwBDHnoG/nkq42hs7jDy8NzBDQ7FHJzYz5gqqUptJcGWl9tyvfF0ljW4xMk5mm6n0ADjJgZTl0XlFpa6lWcAYc1xgjkcivULde1lLCyz2aq1ziPrHGSYzzxPc4/wBVl7fso6vWNRpwNdEyM50y8AF2IOGKbXZmXhZJb0yhYL6yyqYDva4wJ+6eHI5j1RiyXxVf7lSerZJ5iNynsPs+p7w+q6D3Q4NkgE8Fqrv2bFMd2mKYMwJkgAxBJzJ3+KjxcauSTf2GIdPk1KMpUCLJY6zoL6pA4BoBj5I5dNLsahIx4nN1bUOKMjBzEaA5IjQsjQZEHhv8VE+mA8ktaRxedTvgcUtrlJ22dCMIRVL7hK6dpHMqhlQPNM6k98tH7QcJdE6gzy4HWWW1U6v+W4O8/gQCsfYrodUP+VrwY7L5LX3Tc7KXuuBcRujfHDonMKk+eDn9RoXD3HrXSxxksBPHf5hDr4uTHSaxjjTLXSNSMw5pBG/3p6haN7YGZj1Q21XtZh3TVxO4N7zv5WSR4pjQJ+Iyjc4NEnEWGZE97FxElw5nfvRrtGHUKm6ysOeCp/Jn8VZZQPMdQrbldiGuKbXZkwcxAmNJ3pjTaR78fwuVh9mPI8oP5JvonJLZY5tVwar4p/7X+DSLjW4Efs0O27VtpIMg4S/ucD3TxRZlkdGrD0cF2bEOCZ1hHBVvqF+2L+rX9Mn8v3ZBVu15MgeRB+f6zTMsDxq13kpPoTeBXLrIN0jpkpjkzWk4Kvn/AMoq4x5TMX7UtjDarIarARWs4c9pz71MZvZPQYhzHNeF3f2laoykyS97g1sE6uMeW9fSm0lwm1WZ9Ht6tMPaWktdIIOocw5OHkeBCwXs59mFWy2+pVtOEtot+qLTLajnyMQ3thoIg5y7xTdGdmzuG5G2Kyuw6spuMnUkNJE8yZPisfsPsG62v7atIs89HVjwH3Z1PgOI9TNjDhhOh1RCzUQ1oawBrWgAACAAMgANytOnSXYtHI4xaXc7p0m02hjQAAIDQMgBoABuXQBK6FKF0AqlCPRcv7wUjgoXoApzxCSnNIFJAHklK0sDfeGngpbLbWk4Q4GBI6cPBBKd2vdnEdSpKd2VAcoBG+V5+KjF8m7sNVLeA4Cczpy4+KtWd7eQKx1qtbu1LagwOHujcWDQtO9XrLepYO9m0c8wquD5W5pDI0w1bqbWtwtyJ4cEP/ska4cugQu07UsxE4pPL+qHWrasnKYniST5J2GJJUkPxyY4Lfk04sLG6kDp/RdG0U2jutk8TksBX2tj7TnHkI9VSbtU9z4eSGcAfieHRa/h3zRSXVxXB6LaNqBREgsaW5gamRnmEEtPtGrOJLGhxd3joAC7XCBoMhksfaKA7Yme5UBLTMxGZEn9QQu6dVjPtDxITEMcXH5iOTqJSlZqbLflasD7rIOYglw+SPXNf9agIY5snVzqdNz/AAcW6clgrBfDG1RmId3T46HwPxK1dIrZRS4MpZJz9TNDaL7r1f8ANqveOBdDf5RDfRFtjbJ9Yaba1Wkx0uDKZaGl2pAlpLJzPdIzCzFF2SK2C0ljmuaYIIIPMaKxmetNojCGnvCIzzkRGc6qNthpgQGNA4NAA9FHYLSalJj9MTQY4SFOHoAkwJsPVcl6QcgDmo4AEkwBqTAA5k7lSF8sJLWO7V41FPvR1d7o81UvnZajang1zUewaUsZFKeJa2JPUopZ7M2mwMYA1oEAAQB4KzSrZ7gVHtrv3tpN5d+p5nuN8nKy1sACSY3nU9VKWc1HUeGgkmAASTwAzJVQOXNULnLz+0+0+uajhRo08AEjHjDo3TDokjPkhVX2mWyo4MZTpMc8hoIa4mSYEYnRvWSyxfAx+HmuT0q2WgATv9AOJO4Lq72EMJcZJJOkZfZGXDRALtuk1MP0p+J+PABizlvecDGTndyTu0AEBalozIyzn9eXwWiMGd0jkOLo8MpV2nA5lZy+76p2UDE6XZ9xvvEbugB3n1XVh2ypOaC5j29CHR8PgqyyRjs2XjinJWkaUBdFDrNe1Gp7tQA8HZH1hXcB69FZNPgo01yIhQ1Sun1Coar8lJBG52aShNSNT6JKaA8euK921mSx2IDX9pvJw+aI/SBxmdANV4vYre+k4PpuLXDhv5EaEcitpdvtDbhitTh37TNP5dR4Li5+ikncN0bqafJsLwu5ldmF45g/aaeIKBXfdrhVw1HMfRbPeMQ7IgAg8Dn4Kt/4rpvn64QdxJHxAXdnvNmIRUpyMxLmx8VhHHOCad/wCqzSCzhmjGlnANEt6cQvO/aFVi14W5AU26cSXH4QtrZ7cRoQ88Q8kemS882xtGO2VCfujyY1MdEn4u/sRNUgJKUJ4TwuwYnTa5w4TmOe48RwXFNkkBOWpAwigHq0Rmtxs1ePa0hJ7ze67nGh8R8CsTUeCJ3ops9eXZ1APsnJ3Q7/AAy9UEnodncr9B6E0H5hEKboKkg9DuTaakyi1j8QLRExIOZ4GfMLQUa4c0OaQQdCN68vsr8kUsl41KcmmRijKZI8pCglHoTCTkIPkuhRPALF2T2l0BSaX9q6rHeFMHDi5EnTeqlp9rAHuWd/V9TD6QsfGgu5uumyPhHoAoHl5FI0ufoV5Na/axaTMMpt8XH4mEDtvtDtVTI1i39wAeoWb6mKN10GT9zSPdI6+Q/NZH2k359HsZaPerHsxnnhiXnyy/iXkNXaas4ya1Y9aj/zVFl4vr16bDjdLoEkn0JndqqrqFPai34RQablZrLjuGtaQ4U8DSBL3PkNxH3Wjjl5Dqh13U8FRkn/ANwAAa4wSMjuzy0Qy87TTaXOc4SZIbOoDiJI8IgcEKobUuFek7RjHsO7QOBOWmkqIw4o1lJ73/B9EXdZxDXHNzc5knNwh2/M8zpHVXLdbG06bnvMBgxc8tw5k5KrYaogQclnNvb3yZQade+7oMmjzk+ATU5aIuRzIR1ySMta7a6vWdUee84z0G4DkBkr93OOKEJonNErFUhwnRcRybluehxRXhtIMsKu2e8qlP3HuHKcvI5KiF2XJvDOo7vgTlFM0Nl2v3VmBw/abkfL+oRVtZtVpdRcHDe37Q8CsBabQGCShFmvap9KpGm7C9z2tEb2z3p5YZla4uok5JNXYvl6aOlzWx6N9NG/VJVDZZzcSSdTKS6Oxy7l7Hyw39eidMkqGg4T7kkkAdKMlJJACCSSSAHCdySSAOUmFMkgD0e6XE0qcn7DfwhGqeiSSlAXrKUSp6jqmSQBhLJVPZjM+8/eqNV54lJJcfN6j0OP9FFeUkkliYEVY5KrY6pbaWlpIPezBg+6Rr4pkkxhJfBb2iEiqTq2q0DkC0kgcBOcIBZ/fb1HxCSSeQu+59M3UfqmrCbTuP8AaNbPcz8LUySjqf02K9L6/oVAiFLVJJchepHdwcMOJnaJJKRQB3s84tTqq2zP/qTOTHRyySSTnT/qr5FOr9D+RvXanqfimSSXXPNSbt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41990" name="AutoShape 6" descr="data:image/jpeg;base64,/9j/4AAQSkZJRgABAQAAAQABAAD/2wCEAAkGBhQSERUUExQUFRUVFxgYFxUXFx0XFBgYFxcXGBcYFBUZHCYeFxkjHBcXHy8gIycpLCwsFR4xNTAqNSYrLCkBCQoKDgwOGg8PGiwkHCQsLCksKSwsLCwsKSksLCwsLCwpLCksKSwpLCwsKSwsLCwsKSwsLCksKSwsLCksLCwsLP/AABEIALEBHAMBIgACEQEDEQH/xAAcAAAABwEBAAAAAAAAAAAAAAAAAgMEBQYHAQj/xABJEAACAAQDAwgGBwQIBwEBAAABAgADESEEEjEFQVEGBxMiYXGBkTJCobHB0RQjUnKSsvAVM2LhNUNTc4KDosIkJTRjs9LxFhf/xAAbAQACAwEBAQAAAAAAAAAAAAAAAgEDBAUGB//EACwRAAICAQQBAwIGAwEAAAAAAAABAhEDBBIhMUEFE1EiYTIzcYHR8EKRsRT/2gAMAwEAAhEDEQA/ANo2c9ZKH+Ee6HMROxMRWSo4D4w7n7TlykLTXSWo1Z2CgeJhUyWh3COF9EePvMN9lbbkYlS0iak1VOUshzLXhXQ+EOcP6Pi35jDECsCBAgATn+i3cfdB00EFneie4+6Oy9B3CAA0CBAgASnar974GFYSner974GFYABAgQIAEpfpN4e6FYTQ9ZvD3QpAAISxXoN3H3QrCWJ9Bu4wAKCOwIEAAhCnXPcPjC8MNo7QlyA8yYwVQBUkgceMLLolGf8ALL0sN/fEnwWDba51MNhRlVTOcDRTRQe1r+wRSOW3LczbIMq3y6FjW1dLaRnE2cWN7wvbG4Rom0OezFu31cqUi8Mpc+JLD3RWNrzzjprT5hCzGABCii2AAsT2cY7yZ2Us96MGyqMxykVNWCqi1FmZ2VR94ndBtumXKxM1cOfqlcqpJzVANDc3IqDQ8KRNURZW8ThihoRDeJ+ZPrXeCLg/DjSIfESKG2kSKIQIFY5WJIO0jtI5WBmiAARBTBs0cJiQORyOwIAPWPKjYUzFbPaVIfo3ZFoQctbCoJBFARWObO5MzZWFVGmGZOyKrOxJJITLlz0PUFaVpXUmpJMWWRKyqFHqgDyFINM7IBiv8lOS5wiMlQq9XIEJsFWl7RMYbD0Bu2p3njFP5xOXs3ZzSxLly3DKSc+atc1BQg6RTBz2YzdhpF7+jMP+6GSb6FbS7Np6AcW/EY59GHFvxH5xir88+P8A7GQP8t/i8JHni2idFkj/ACz8Xhvbl8C74/Jtr4UUN20+0fnHJOHGUXbQeseHfGLpzrY8i+u/LLSnZ6VTCDc5O1Seq1Bu+qQmnb1YPal8Ee5D5Ny+jD+L8R+cD6MP4vxH5xhv/wC/2uf6w+ElP/SOHlntc1+ucf5aDy+riHBoPdh8m3TsKLel6Q9Y/OFfoy9v4j84qvNvtedicCsye5mP0zjMQBZSKCwAi3wpYJfRl7fxH5xw4Ve38R+cLQIAGsvCKGbXdvPzhX6Mvb5n5wZR1j4fGDwAJfRV7fM/OEsRg1ymx0O8/OHUEneie4wAEGFXt/EfnHfow7fxH5wrAgASMgdvmfnGGc5m2J0zEGVMqsqX6vGulePfG8RlHPBssVDS1GZhVrXIH69kVZOOSzGrdGK4/EM7Fj4cPCGq63Hzh1jJZGpr2wyDxKFlwzQ+TUkYbAHFtbNNYJXVpiJklAfdMydM/wAteyKYy9f+Em/C/GHuzuknShLJnMiZiiiplqzam9lrasJ4ROs6EVqjAiujLfuNxr3Q12FMaYiW0uYytWgPDdu8wfbCAQndUD3GsSONNCW9RxlO+lt16jd5xH9LYrusCaVMAo4Tk/nAZWNCK3WvxgHk232v9J+cTXIzlW8mblcMyMTYdYq1b0UcRXSNVwGNScgdDUH9UPA9kCT+SeDDTycb7X+k/OOHk+32h5H5xvLSxCbSRwHlBTI4MHOwW+0vkYfbP2SMjo+Q5hUN6wI0pXge3efDZWw44DyER219lCYgAFOsNAK0rQ+ysDTJ4Ma/YjfaX2/KOfsR+K+Z+UbYcEn2F/CPlCRwKfYT8I+UFMjg2KBHMw4xzpBxHnDAZFz7elJ+4fziIrD4VaCyiw3AxK8+xvJ+4351iqzigCtMmzFzCwUE2W36tAr8GLV9Imlwyjhu3DdCgIG/4fCK70+H+3PPkPfBfpGG+xOPewHuhqZhLN06j1/MwmmLQazAfH+cQKzpG6R+KbTzEFO0ZI0w6eLkwu0knztOUPXXzEN8TteVQ9ddD+rRD/tdd0iT5VhfA4wzGKmVLC5WNQlNBa8K4oZI07mhH/LV/vpv54vMUXmhb/lq6/vZv54vOaGOwdgRzNHM3fAAALnwg0EDX0MdzRABoLM0MDNBHmW/mPnEgKwIa4jacuX6bqtOLAeysIydvSHICzZZLaAML66X7D5GIsB/FE5wpILy2Jpqt9Kih9xi6tiRxHmPnGe85G0yVSR0JmNNcMkxWGWWyDhWpYitiKUJs1KGrIrVFmKW2VlD5T7Mwaj6xSZr+iko/WMeNNAO0iK9iOQU5JYYg5m0QdYrwBOlYtXJDZB6eZMmKc9TR2OYm59EndQRcsVJNiPGM6ns+lG721kW5oilkStnYWVnoGGWlzVmIqymm49a8ZbtjHmbiJk0BZeevVUU3dnYNd9a74vHOVOLGQCSAoYsaV4UpXfY3jNTNXpC24fPf22i3EvJVqJUlE7KQnOLnqjL7Pn7IalyCK+PuqYeYeaAQ3d5VhrMYu38Vqe2tt+4xeYxYzGRwyFVYXuaHy4xY9kc4E+WHOVWJarW1tStraAX7IrBQIczGovYXPeeEGkbQCmoJUmxtUAGxtviANm5LcqExiGxSYtMyHt0KneDE0VjK+QG1Qs8VDZiMoopKtu1A4RrJWGTIG7JCbJDorCbLEgNWSEykOisEKxAF1k45iNR5CFPpbcfYPlDZRSDCADM+emaW6Kpr1D+cRAYqVLZJWbM3VNMpAHq1BrX9CJ/nmFpX3W/MsVrFisqVavVO+m5fOJRj1XSHuC2RIda5G32zk7+IoIcNs7DIQGQAnSpN929oJsNj0IpTVu7Xuh5PlMSpDJbioJ13cIYwiqbKlDSUn4QffCowqDREHco+UHBhlP2bmJJmTb7g1AOyIJHTW4CGuKe2u5vymFstABwFL624w1xbW8G/KYRjJFp5qGP7OGv72b7xFwzHiYp3NV/Ry/3s380W5nAFSaAQx1g9Y5WGTbak/2sv8Qgz7RljV1HVDa+qTSvdW1Ybawsd1gRWNq8qjKmBkyzJKUM4KCZqo1jMTcwU0JGtCeyLDh8WkwVRlYEAgqaijCoPiIhqiLFooXODzg/Rq4fDms7R2H9XUaA6B6UNaGlRaulg5ZcovoWFaaKZyQiV0zNvPGgBNOwRgeKxWdyzVJbrVO+puTxqTr3wrGRzF7WmTGuTU+sSzN3kk/ODSdodGeqSWBFXqddbcL+6G8lwGqRWhNQePbCQkGra3tXthSS37H5zMVIIzOJqn1XqSOwN6Q9sXxdty8dKSdL0zUIOqPvHeK67wYxKYx08z8x8ol+TG3RhplS3UmABxwvUNTiDXwJG+Bq0CfJrKSAjilaNXXedSezWH5MVl8ZlbNqbUIpfvO+1LxN4fHBl7eG8RgkqOtimpLgq3OfKJlKw9UHN3EqKeZjJVktW1Tf27o1DnH26nRGSOs7UNPsiupO6tKRna4nKAStxavHWniAfZGnDe0x6qt4i+t+4d+kGl4KYSLLSu8ilfGFhPVsoIy29IaVGleyH+DxKGgoA1b2ue48Isk2izR6fHmm1N0N3wb5tK0tce0kawebsd3A6grrmrc+EWCQKeMOlWKvcZ6GHo2CubIDZONmYSZLzdIJdfrCh42LAUtQbt8bNszGJNlK8tw6kekPiDcHsMZuyDhCmCxryGzS2IO8bj2EaEQ0cnyZs/oi5eOX7M00iCMsMNhbdXEL9mYPSX4rxHuh/OcAVJoO2L7vk85kxSxycJKmJEQUiCLjUPokMOIv7o4cYnH2GFtC7WW8GOgwQGDQ4pm/PGOrK+6/5kiuYlqSpNB6osLeqhiz88CVlyjwD/ml/OK4JRaTJI3KN4HqLxgMeq6Q92M46O+tTwPuhxiJz1HR5ab8wNdd1OyGmCfItDlrU+t8BWHH0s7h7GPvAiTEPRMhpNwjMT9a4HBaCnZWEWx9NWA/CPexhF9rKPXHnX8qwU30hqJQLQAXNBqdfGGWPsD3N+UxHTNvSxq1fP8A3NDWft9CppYkEaDeOIHxiHCXwWKLNG5rf6OT+8m/mi04n92/cYq3Nh/Ryffm/nMWnFfu27jDI6RGSdrqksMADlSmb/uDMMp7er7RDPa2NSdg2ngDPKBeWwsQVIJHsoQew8IjsBhWYYhFND00txXQkyza9r0pC2NnGUOlSzEE5T6OYKa1G/SI3PfQ7ikip8qsXOxTZ5QzI0vKaMAVerMubMRQEUHgeyLTyAR0UK4oTJQ7vVYg0IsaVMVXAYL/AIYTM12rUb+orD23i48nsUBKwh3lGl0+9MW57iIeTKkuaKzz2YpiJEsVoAzk7rnKo77NFA2Dsdp7qoWo9Yn7I4ndU2i/c6eycRNnpMABkIgqFPXalS1t++n84ecn8NKSWrSlopGvlrxjLkntNWHGpvkrG2+RHQpLnXKEZZu8yzSgP3SRSu6orYxXNp4RpYIIPGtCCTe8a/idrS5Qo7CrWC6luwLviF5QbSlph2Y4cFQAoDUCAMaBnNyqit6X4CFjNls8UUZCAz+iCaCpO8U4mLNP5vZgw4mdJV8pJTKMlKVKhq1zeGte+FJ3ImemH6ZgOuCejAKkI1xY6ZrEg3Fu2LhhJKrg6jNlWVXrekQUrTzH+qInkrojBiTveiO2JhS+DkzjNVRlAJO4r1bmtBcRK4TGIAQZqOaE9UgmnaATEJza43DzMDiMLiukKhr5Ez0SYoBNBcUZSagGlYsmyOaLZc2XWTPmzRWuYTVDi1KGiAr3GB49zK4ZXB2jO9tIk2c75lFWFiwBOgoOHfuiv4xUzFCbBtRew9++NzbmkwSy2VJZBIPWLliDuNaxmvKDm4nYOkw0cHN6FaggW1EWRjtIlPe7KxhHDLkAtm6tdaDX2xLYDBLSuUVt/wDYi9n4MicoPq1rw0PxizYcQk2ei9I09w3SXkXlSoVrBJTVg+WKT06jwcMziITJgxEJtrAQ0K4bEMjBkOVl0MWuXtcYlBoHHpL8V4iKdvhQGlxuvDJ8UczW6GOoja4kumWH6OlakDvAIp4rp4w9ly2IqsxqfeB9prEVhdpZxXJp9lrjwPzhwcQvBvFAT53g2M8hO4ScZcNGniDCCAwYGNhjM/53z9VK/wAY/IfhGfDlA6y1FBYAA1U6Dhc7o1rl3s5J0pFcEip0NCLbjFA2jyew8qTMYS6kKaFmY3NgdaamFbV0LLGprkrc3lFNPrEdxI90NJm03Ored/fCSyRU1vCkyUuStBrFu5iLFBeB3htnYiYAURyDodAe4mkL4Pk/PmDMAlDUVZuBpUAV3g3i3bG2c83CyER1BeVmdhcyZVSpduDMQVRdSanRTFx2fyMlqihmYUAAUUAAAsK33RW5zZYoxRl0rkfM9aagtTqqTbxpDmVyPTfMmN3UHsoY1UYHCyaq0rOaVq1W1txpCk7HJL6VZcsF5UsTMoAUMGzUAbjVT5iKlkUm1fK7LHBpJ12Icj8AJOERACBVj1tesxNYmcX+7b7phvPxBqqrqwJrpQCmpoeIhD9phpVxYhhmrqRXdTS2tu6l4vRWxpsUCswG9WQ9xCuQf9MRyvmEgnfPavhMYQ/2TNGZqbwPYJn/ALRF7JmhpeHPHEP/AOR4P8/78B4I7F4HopU0BaIDMy8BW9BXxMP+Sq1k4M9r+xgYT2jis+Dc60aYtv4WmLHeSGIAwuDJt15gr21t+u2JkvAqfJK8ozV1A1ik4nEzMPMdFcdGrABUlFiC18tai4voKUEaZitko5qdYqW1ZhUlOrUNmrQZiTSpLa1IFKxRNeS7HKmcGwQ650qsxgCHNGPcQd3ZDvAbKFCJpL3qcxBr2ACyr2UhphttoyiWFNVF62ynQaa6HSHSbRRaBmuezfGdNnR2xFtozs5NdDuivbQNJZXcDcbiOBG/X2RP4iYNd0ROy9ntjJ5RbICC7fZUHd2mlB/KF2uT4ByUewc3/IoKZ2JIILtklbuqvpt3FiAPuGJnamwZfWYqQ4BOZTkmHxHpe2LnLkKiBVFAoAUe4R2dhQygHUaHf3/yjU8Vo5rnyZY2ysRMucTiUXcuYgW7qRDYrZVSQ03EP3v840XbGBmCoFAacKg914pWNwj1OYnwUCKZRoeLt8lZfBBWanHXfqdTBRDtVoKGhNTv/VvnDGZiVLlQbgAkDdW0Qe/xqMEkh5KNoVEMlmQ7QxBsTCtBFF4O0cEBDCTeMcSZ1TBcU9oT3U4wCPsWwuLMtgw8RxHCHW0eW+GlPkIdjQEkC1xWl9Yj2htNwqMasoJ4kQ8ZVwcT1D09Z2pR4Z6AEGEEgZxGo8aJ4zCJMWjio11pTxiic4GIwyYF1k5S7Oi760rmJBOo6uo4xddpCYVIWS8wWqPRLCtMq5iL238QN9st5yOUhny5EvJ0QDO2Q1zjKMozGgTebLXvg8gUZm0MHmN1PGEWYUjizqqRvG7j2iGA2PkHgT+zJUxpkuVLuxK0DFgzLmmE6sKAAXtSJ7aHK7DyWWWXLuSASAAorQitacYyvYkqY2Fky0l9KzlsimpygOylsq8DQ0axobw5lc0+JZlmT8SkveDObr1GlFr8IqUuR5RaSb8l15Y7UKsVlzFDAKGrrvOUUIINCLiJKRjDO2eiykVZrKoDkgAEEVLNrQ0Nib6Rn3KbBy0nzJr4vCzGdq5Zcw5wbaIKgX/iiyYLajS9mmbLoxRWIUjNmytXQXOh8452ebhkXNW667OljjGWL5aJnZXJvFIHriTOLKAo1VDW5tQCoFIkk2Y64fLMsVDGlbVNaWpurxpaMs2jy8w0yZnWViZ70XqqQstTQWGbpDUaFlVakQ9k8usa1DMldBIBpMLOzTsu4B57Gm7RRXSOnH6eDmTe52F5cbbnyJ6CVMMusu+U69ZtaiKnL2/PUKFnTAFJKgNShJqSO2pML8qNujEzQQcwRcualK3JqQDTfEMTGhJFDHv7SmkEGY9CSSMxoSTckaXhxsnHsJskF2CLNQ0zHKOupJpoIiwY4z0BMSQehpW2FmqxksGoaV3V+UVrGbDnOSWIJJ1itc3/ACg0NzSgdd7LxA4jUeI3xrsiQGUMpBDAEEaEHQiMskWpmcTOSc2ucNU0uotmA0FdxvCWxsUhzZlWXSoNbsaa3PbGnts/hFZ2ryLkM7zDLuxq3WYKSaD0AaG/nUxVsvg1Y88orb4KnhBNxU0yZF1HpzD6KD+I8f4dT5mNK2LslMPKEuWLakn0mbezfq0I7DwCSB0SqF32FBXw7vZEqxpYan2CNEcagVZJtsUHujuaEzakdz+cMVAxEsMCD+u6KjyukdHhpzHchoe+3xi2F4pnOftMJheiHpTWApvyrc+3KPGK5pVZq0eN5M8Ir5MZxEtiCQaEamE9ky8ovc1OY8c36HlErNlBZZrrQxG7PcZiNxH8oy+D208ajli32SEl7w+lPEeBcHfoe8b4dSjQQpugx2FtCZECTOraOTHpAWMbYprjvgCE8QbiFCLAd0BUu2cnHcI4wpCpIF4SYwA0eipeCA4eQ3E8a7jTwgCWKUvpTXsy+6F80R2K2zKRyhdQwNKE0N7iNEpJK2fNUm+hpMxs3pDQAKpqbXIzX6x4m9oxrlzhZInz0yOrJNcZzVgQWJFCTYUIsI0HE7WmCfMmKCUv5aDssSDFB5yw0vaLuCVM2XJmWNLtLCm47VMLidtjTjVFAmLQ2b2w8waHKTMVml1Fd1SK0o1LeEPl2ix9IK/3lBPnrFh29yNxEhekMoZCgGdQJkrKb9YUqhuLmlKWrrGiisgTysmSVZcO3RBxQhDVqA0oXN762pDKThsTiQXGZx9pnta1MzGhgzkyWEx8r0JopUMCctKtmBuLG43QTHcoZs0EFjQilPGtN9hwiKCyU2Vyby9ecZbC4yhiTUGhutBUXvU90ahsPaGFl7PmZgqtLDZVVizHqhlIYDLmqaV4g1jD2x7kUzHzO/WCHGsbFmK71rQeQt4wjhGX4lY6m10zU5POJhsKGElWJa7ZyBU8CEF6X3RB4rnRmN0gWUnRupDqFChxweoNV7KCKGsyhqIUwxOayZ+y/hoQYZRQg/E4OWZUVAT6K1KjuzEnzMdIiY2JzfYjEIZjMkhCdDUm17IL07zCW0+RGIlesrL9rPk3EioYgCtDS9DFqnQjiM8Ds6ZOYJLUsdeAA4kmwEWMc3M5hQTpNSNKtr35YisIJqyxh5Euas4gvNIFH16pqbhAN+nnE5sDNKfPiJ1ARTJnJGa12Yk3PAeyKMuaS6NeLDBrnkY7G5LY7BTqmSXStnlHpEPEGnWHiBGycn8RMlJ1pM7Ib5RLOdGOtFOqk6jcb6E0reB5RSuklrnFS6ACupLAC0aB9J7YjHJzXImbGoPgcJProjf4urDCaSTurUd2td8cm4km3CGeJm1CfxOugruJ07wItSoqRINKoARS7Vr3A0vBpOmY7/dBZ82xNu7Sm7SOvuh2D7AWrBsw8YiNp8oZGGFZ0wBvsi7nuUX84q2K511rSVIJHF2y/wClQffCOcY9mrDos+bmEeP78l9LdkZXy/xOfGkHSWigDgaVPjeCtzl4o5qiXcECi0y10ZTWtR21ikY3lGqMwZWZtSa61Na1PfFM5qSpHe0Gjejn7udpKqQ9nkkViHZsrg+EBeUmc0SWzHgDfypBJ4cirIV4VNbi4rwiqjp5dRDKt2N3X2ZJE107/nDhYjZGIBCnjEimkIbsU1PlDiVvPCEalmg8xqKANTCsiVQQF3Y1xA6wEdmbhBHar90dJqe6AReQ6qBcwm6gmphRJNb6CDZBwgGaPRYiPxGx5TTTMIBY5dQDoKA0Phu3Q8qYPkjQ+T5mnQg2HU2IBHbGQc+ODyYjDOBQNKZOz6t6j2TI2YSjujLOfxAcNh2DLnScwy5hmyuhrbWlUG7fDRSTIbsyVGi+4XnKnnDTZE4CZnlNLWZ6LrmUqCwAo48Ae0xmaYsjWHsnGjiItFLvzn7Lky8LgpkpFRpidfLYMejlsCRpW504xmuaLdt/lO2Lw0iQ6J9RZWWuZhlCgMKm/V1HlEdhNk0oWoooCaXahNK20vxIgoCGl4d2NApvp/IamJvA8ipz3aku1aH0qDU5AC1O8CLBgsPkoq5ZZupD1zszA9H1Zf1lDSoNxuh6MpswZ7FijCj0KhX/AOGknqTUNOs7opzGsQSRGC5MyNatPIAY0FQFIszBTRFBsc7rSsWPZ+xyVboehVg4UScodgQOsGnZRh0rWoL5jaorBWxOuZlbKamoVpasaDP0aUw8pJqWOYzRVtIO87qrMaqpok6acqdUkhUnOuRWXrZTJlspFBaACYTC4vK0oSsUWFyKVnUDqFbpyRLUED0pZYWPUF4h8TgMRLJJyO65mKrMX6RL+sr9YDoBmoTKyVrQm8ahzeSz9CSYWzdLVwaMOqbCzE2sTUUFxYRP4vBy5gKzERwaijKGFO4wBRgcrlH0bdHVjcp0QDs7CtwFVqLZgas5rrrCOJ5A4uYRipCGUwoRJnuGzCl6ZtK6ZWsRXrRueC5LYWT+6kS5fai0pU1twFSTbjELyk5vTizQ4zEy5e+UmQKe9gA3tiCeejzjhZ87DYoOqZJiP6FLWYHKbm1o0iTzr4z1sJKPdMZfeDF3l81MtAAhlkLpmU18TesJbY5FtKls6SpUwjRekEsH/EwoIE6IqytyOdwZCZ2EnKa/1bK6+3KR5Ra3xqzOhZDVWUTFJsOsOqSaVWlzW0V3ZvJQkZ8Qqkm/RoKSl7Mx679pqAeAibw+CBAUUCqAAB6IA0AHCKZahLrk0w00u3wKcoOVDy0rIliZQVdnJoKa0Ua6km4ih7U5X4qfZppVT6qdQey58TFr2zj1lKVFKUOYn0QuhJ48AN8Zwzg6aX3UNrXEU+5KXZ6P0zDh5uKbXkDU36wXLHIK4iDvUBjEdjNko75iWvuBh00wjW8IzcQOOkSijMsc1U1/sZNsZVvLZlcXU1t3Q8w+N6VSrdWYuo+I7IIhLmiXO/h4xFbUnFJoFg60OZTqCK0uLjdDpNnKyarBpn9DX3S8/wAMfJ1CVOhuOw6kfHzick8YhsJiEnr1rEUqPcREzh0BAA0EKzpaNqSuDuL6/gUlJU1MLu1BHVWEMY9BCnQfCGctrkwEm79/684SzW7SaQdZQgKYjiVNveHQWGctIWXEAWpXt4wFhrU7l/8A2cnxd/8AaoP5oj53LHENo6oP4FFfN8xjJ5XKaYlKzc3FaAeTm/mIu+zg0yTLc06yg2NRfgRaNVUfMh/idqTJnpzJj/ediPw1p7IgeUmAEySAbdYG3cfnE1LwkdxuCqkSBk+M2Tlhi+E7IvO0tnXiIm7NtDEDaTtEpLNRkrQqFFZZZftgmtCO+JPZ+LQgEt0RzNQgfUBSvWUtLrNYEVOSovwiB2mr5QoQ0G+lYipM95Z6pI7Nx7wdYkDRNnpJoyvOlyxQoEU0EyUxqpojK/VoBSaWtuvFnwGBkZF1e9SSlEzEUJVAoRSb6C+Y1rGbcn+W8zDgquVVcrnFK1y2qpr1TTwsI0LE8tsGpAOJBAX0QvSGpA1yy7d0UZd3g14dlc9kw0uUuWyEp6FUU5fuhh1fCG0vY2Eed006WZsw+tNmzJnsZqgdgtCqYhZiKVNAwqMyla17CNeyDrhajdURl3TizU4Qki/bO25h2pLlTJZygAIpAIAFKBdYkg8YjszY85Z5V5YmZ65KHNRgc9aVFOqraxZDtrEyLEzEpuYGn+oUjZjm5LlHPywUHSNLjsUKRzhuo68tXG8q2U+ANQfZExguX+FcVZjL++KAf4hURYVkrP2oalZaFjxINB4a+6GY2XNmEmY1+Jvl+6osIlZM9WFVYEdhqIMLgjTWEcL7LVk2/hVFG2oAswoGJy1DEm1AfI/CEZGOB6qhu8jKCLmoqbi3/wBi1TuTqNWpNeIoPZQ18YSwXJ5ZcwP1TQEDqAG/C9B5RSsLuzX/AOiG37jTE8mZczCzJY9KYlQx3NqvtAjEp8ppbsrAqQTUHcwswPs9sejSsZlzl8kpsyb08hOkLZQ6CgYECgcVIqCLHhSulaXZMdrg0em69YZOOR8Pm/uZu88CGxx1TRak8BeLjsvkCtunbpH/ALNCRLX7zi7nsWg7TF72RsKThlqERKXsAoHaT8YWOD5NWp9bfWJfuzKMByLx+IusrokP9ZOOQU7F9I+UWDZ3NJLNDNnPNbgo6NB2kmpPYBQ8aRokuYs67MBL4E0L9pronZqe7WM2xyukSKqlJji2VCAo+849wrFu2EDl+5qtZLarf/BhguQmEkgnIoVRVndi3vovsjOOW2Bkz8UzyqLLCqi0WlctSW3UqSfACJ/bfKabiRlYgILhFFF7zvJ74gJgrY79O/hFE8viJ3dL6LGMd2fl/HhEdsrYgSW4JDFjrpYae2sLrhWQ9Vj3G/kYehCARCRQ7jTsNwflFLdnbxafHigowVUdkYw1owI7d0cxrwm7sNUr3Nb23hpNxJocwpATLJSoCvU9w9p/l74cBobYaVYHeb+cLqYBcbdWHDXhVnhGUd/lCqiILkTOC5uAzAzmz00UKET8KxeMHsoIioAAFFABuiQRB2Rb5UsKoAAsB7o2rk+aFIGzuAMcnbMcigRz3KflF8avGBX9eETQWZPjOS+Jc2kTT/hp74jzzeY1j+4I+86L/ujZwI4YmiLMkwvNXij6Syx/mD4ViWk80xYfWCR7SfyxpMqDwUBlG0OYWVMoUmrK40VnB82FIaY/mROHw8xpU8TGFDlMkCoqK0bMTYVNOyNjUx10BBB0IofGIJPO/wD/AD6csstMnGWg1JORB3kkARWcdtXoTlkYqdMpvV2CeBJv4CnbBOWmPxH0qbKxM1pjSZjoAbIMrEAqg6q1FDpviuNMMK0vJKk10Wvkvy8m4XFy506ZMmouYMlcxIZSLVIuKg3MegtjcpZOKQNJmJMQipoQSK7nTVT2GPJ8Hkz2RgyMVYaMpIYdxF4ZOiHz2eqsfybw009aUorvTqHzWkQuI5uJdG6Oa613MAwB7CKGMp5Mc8WLwzATycVK0yuaTB9yZS/c1a9kadsrng2dOAzTWksfVmqVH41qnth+GJyiDTkDjMPMLSJhYE1qjlHrvBBOviYe/wD6baeENJgZ1/7qZh+MUPti4y9tSJgDSZ0l/uTEao7g14cftaXTrMB4wbUG5lW2fzxS9MRKZP4kOdfI0I9sXTZnKPD4hQZcwX0Bt/IxXNqycA4PSpJccct/xinvjLG2g+z8U8tFadIerIouaE8L3Gh42MJPdFWi3Htk6lweiGoNSB3mkVDlNi+kfLLbMoXrU0Jqd+hEUWXzjqaK0p1P8RUe8/KJY8paCpRl+9aMuTNKqqjZi08Hzdi+IxkzDymcZeqN69oAqR3xVsdyknzR15hpWuUAAVFxUAX8Yk9o8oVmIyUAzAjUeEVIvFcMkmuWeg9OwYHdxVjqZiS5qxLHiTU+ZhNob9LBfpEMdxOMVSHAcb4IZdRxENXxHGEDOI304EaRBDypDvomX0TXsMdaaN9ojMTtHIOtNI7KCvuiDxm2Mx6tT2sa+S6Qyi2YdR6hiwd9/BY8Vt6Wg1qeAiI+lTMS2mWWD59kNNkbO6RiZmbSo7b+6J6SuUU3DyiWlEy4smbV/VP6YfHl/qdU0g7m1t8cpBpNzCHSjxwLrLt3QM8GBp8vnCZTgLQF9m4LFkmafrsgQI2RPmrFJkE3n9bhAgQ5B1YB/XsgQICA0uFIECBkoG/wg6wIEQSeV+dv+mMZ99f/ABS4p8cgQoAgQIEQAIA1jkCJIA+/vHxiSk+ivfAgRID1f+ok9/wMS0j/AKj8X+2BAiGSI7S9Nu4e6Jnbv/TyfuL7oECM2XwbNN5K2NPGJbB/u18feYECFO16V+Y/0OtBlgQID0CEZ0NMR6J7xHYEBRk8lZ2n+8hDD+mvePfAgRpXR4rP+e/1LTgfSP3fiIdb47AjOz2WD8Jx9YNhvSgQIUuX4h1N1MFWOwIC/wA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7" name="Picture 4" descr="http://www.rree.gob.pe/servicioalciudadano/Imagen/sga_05.jpg"/>
          <p:cNvPicPr>
            <a:picLocks noChangeAspect="1" noChangeArrowheads="1"/>
          </p:cNvPicPr>
          <p:nvPr/>
        </p:nvPicPr>
        <p:blipFill>
          <a:blip r:embed="rId2" cstate="print"/>
          <a:srcRect/>
          <a:stretch>
            <a:fillRect/>
          </a:stretch>
        </p:blipFill>
        <p:spPr bwMode="auto">
          <a:xfrm>
            <a:off x="1835696" y="3212976"/>
            <a:ext cx="4572000" cy="2857500"/>
          </a:xfrm>
          <a:prstGeom prst="rect">
            <a:avLst/>
          </a:prstGeom>
          <a:noFill/>
        </p:spPr>
      </p:pic>
      <p:sp>
        <p:nvSpPr>
          <p:cNvPr id="41992" name="AutoShape 8" descr="data:image/jpeg;base64,/9j/4AAQSkZJRgABAQAAAQABAAD/2wCEAAkGBhQSEBUUExQSFBUUFBQVFRQUFRQUFRQXFxAVFBQUFRUXHCYeFxkjGRQUHy8gJCcpLCwsFR4xNTAqNSYrLCkBCQoKDgwOGA8PGikfHBwpKSkpKSkpKSkpKSkpKSkpKSkpKSkpKTApKSkpKSkpKSkpKSksLCkpLCksKSkpLCkpKf/AABEIALwBDAMBIgACEQEDEQH/xAAcAAABBAMBAAAAAAAAAAAAAAAFAwQGBwABAgj/xABIEAABAwIEAwUEBwUFBQkAAAABAAIDBBEFEiExBkFREyJhcYEHMpGhFEJSkrHB0RUjYnKCCDND4fAWJVOishckRFRzg5PC8f/EABkBAAMBAQEAAAAAAAAAAAAAAAABAgMEBf/EACURAAICAgICAQQDAAAAAAAAAAABAhEDEiExE0EUBCIycVFhgf/aAAwDAQACEQMRAD8AsL6DNzePmuDSSD6yLErh/Vabt9nLokDBRy/b/FcvwmQj3/EeY2Rdsmmtly5/RVYai1JLmYDz2PmN129qH4fORKWnQP1HmNCij2rBo607QznYkWPTxzUykbYoGFaN9wlMQg7SJ7erSPkmVFJqirEySLYTUExWO7btPobLuE95NKj9zVvZyk7w8+aWif3k/QgxEUum0CcpFGLAsXYhKAEnlcZku6lK0KI9UAJhydUsvJcCj8UpHT2KQDhYsWrpiNrFrMtZwgDpYtAraAMXL10tOQAOqIroNWMsVIZGoFWs7xWyIY0aumaEea5aulYjXGeI9nCCDY8tUMwrjaJ0QzuAcNCCnfEAE0WUg6De3gq6q8EyuIIKmKBlwkrklaJWiViiBPN4Lh8h2AShNjtuuJHXHRaoQzmYR3he7Tca/EKQQSh7A4cxdCC0c7nyTnCJbFzDpzb5f/qiaNMb9D0tTapjTyQJORuizNhjBLYhG4HaKPVOiK4VUZmhMTAvHFPYRyjdrrHyKbUkl7HqpLjlF2sD2+B+Kh2Bvu0A7tNimiSUUx0Tm6SpW6J1kQUZT6lPCbJnnDdVGse4uySMjYbuc4A+ARQmS0yhcGdNqS5aCUrkRQjozrO2K1kWZEAZ2hWs5XWVckJgazLMywrGNuUAOYTolFyxtgulIzFixYgBB4QeubqilXOGglRqeqkkPdC1iQzVlvMmkrZh0SLa43s4W8VaFYWicLbIDidJeQ6cvzKOUmrF3NSBxv4KW6Y10OLrRKTjfpruNCtkqKMzH6rI4BbmVyStxP1sqiI6lbYaaJsJsrg4XNjrfod07cUyldyLtOgVtWguiQ3uL9VwAmmDVF2ZTu3T05FPCFzs6UDsSi0KR4aqNS3oUTqYrtQGg/d1NuTkAyY2uFAZIuxrJGcnd4eqnkZUV4ypsr45RyOUoEEqGW4T/OgmHypTFcWEbCb8kwGXE2OiNhsddVXWETOnr4xv3sx9EjxLj5e4m/kpL7KeHiSal497Rl+nM+qYMs+njs0LotSiTcUgNWWLRcknSoEKEpNz02lqwE1/aIzBK6KUWwpHGSnLI7JKmnBGicIuwaoxYsWIEYuXnRdJKofYIQDB7MxN0m6RjF1UVFhpzTWRmq1JGlZW5joEwewO3RSVoCYvsU0JiMALDpsijKkEJpFTE6oBWYy4SODQSAbJ1sLoMYPiQnhjl+0Mr/CRujvin11AfZ5i4dmiv3Zmh8ZPJ4bcfEf9IRuepffvF2htYac+gU41sv0Rk+1h19W0aX16DUrGvcSLNIHU/omFM+1soGm6LB9xda60SjeXqkpm9LJQuWihAcUrzHI1xNwe678kecovUON7FwA5Dmj2F1WeMX3Gh8wsckfZtjfoc8kFxKCzg4cjdGrplXtuFkahOilzMB8k14iou1p3DmBceY1SeBT3bboUWc24t4Jklcft1scVydQLHzChPEHGfaaA6Jt7TxJT1L2AkNccwUNwijkqpmQx6uebeQ5kp2BLeEcDfiFSBr2bSC8+vur0Bh9E2Jga0AAAAAeSD8G8Lx0VO2No1tdx5uPMlG5qgBACj5E3fMhtbjjGbuA9VDce9pUMV7OBPgUgJ1NWAIXU4sqzp/aX2zrDQXR2mxHPY3uscmSjpxYdlbDs9a4pq+oWu2FkiFg5NnUopEg4bq/3mp3GilwUFwJmaZo6aqdN2W+J8HHmX3G1ixYtjAxMq92luqeprUDVNCYzMSQnizMPVqfSDZJx+9bkVpYgBlJKdRUzRqUnOzK8hdSE2TEcVVVyGgQfDJ4bPzWv2jr/AAal62e1mjVzjZo8U1h4KkFyZbFxLiAOoH6LWlqRbsp7gXF3N7oNnxOD2eV7/J34q4K+QPDJ2e7M2/k7Zw/10XnfCK7sZWv5A2d4tOjvl+AV6cI1fbQSU5NyB2sXjp3gPPdcuKWszScbiP6SoubHbZGqKYWyjkoux5v+SKUlR3g64sdCOd+vwXc4nLFhwlaJXOdJulUUWcVDdbi3meSXweqyyZb3D/8AqH+SYT1Y2949AtBxFjo0jUAdUTjaHF0yWuKbVey7p5w9gd1CRq32aVxHUMsJqssxF91KWlUtxHxgKepjIOzxceF7FW/htUJI2uGtwD8kySsfbngmaJkwHu6FA/YxhcbC6Z9i890fwjn6lWvxrhQqKKVlrnKSPMLzM3HpqZ7mxuLTcjy5JAekMd4xgpmXe9o06hVVxF7ZS4kQgnxKrCsxKSU5pHueT1N02uhsA1iXFlRMSXSOseQQl0hJ1JJ8VwEZwjhSeoIytsDzdopcq7KSb6GNDK4OGXUkgAeKtnBOGpxGHO3tfKtcMezSOBwkkOZw1F9gfJT6CqGwG3NYylFnRCE4kXhLwLOa7TwTmFjjs13wRmrqWg7IhQ10dllGNnS5UjrhXDiLvcLE6DyUnQP6dk1aLjwTmkxcP81140qpHBktu2E1q6amqWnVS11ZlY6zhIynVD5ai3NKUk+a6rWuRWK7+i4cdbpZnulDWXcSEIBDEdXXGyYVdbbQbp/jMojZbmhOHUGYGR+g5Aq0SMaeM/S4nu2Dra9SLKbyWuoNisoZZ1/dc06eBUyEuYAjmAVU/TCJ48tYqxOAMfLMjr96FwB8WHYeou30VfyRG17Ijw7iHYztJPdd3Heux9Db5rjNS8sfgDX5mHuStD2EeOp/14pPCavXKdeXqucIl7eidHvJTnOzqWHcehv8kNZNbwXpYZbwOPItZEzEmnd1smzmuIvIco6BJ4VW5gL216eCcTAB2xc47eCdUM4Zt3BlH2jutt/h1P2iseObz/SNkjNXADU5WhFWAcwKf3oyf4h+YTHinEXRxuyi5sVHqbioNqGZRZoNieoKnVThwlF9wRdceeDi/wBnRjlaPNuNQTyylzmnU6K+/ZdiLpKGMP8AeaMp9NEnW8DB/ID0Rbhnh401xfQm6zKZIHsu0jqvNnHHBjxXytYNC7MPIr0uAo1iuANkqmuPNtvmkNHn/D/ZrPK9rdsxte2ysfDv7P1PlBlllJ55S0D8CrHo8CYxwcOSLpUD/oqjEPYzSU8ZfH2hc3W7nXHwTGmmEXugABSf2jcUiMCBpGY6v8ByHr+SjHD2GmteWXLWgakb+QXHm+6aSO3BUYuTG7uLA5+W+yMU+NC2iAY9wiyinAa4uDxcZtxrqh2M0VT2V4mkjwOqzUHtRtutbDuLcVsZ9YXTSg4sud1V9dT1Gbvtf81JuGcKkeBcEDxW0lqjOGTZ1RbGEY12gRJrsr7jmo7hkAhaE9qMYY0XJsrwW5InOkosk/0tYatRtmPsLdwkHcRNHMfFex42eRuiQy1mtkvhdR3yOqg7eJA6QAFSjDKoZ2nqplHgcZckmm2DQtNiDbu6Bdxi5umOP1eSOw3Oi5lzwbMF1EfbPzHa9gPAc0jiVXbujYaAIq+PsoB1y7qNym5JV2SDMWBczKNS7QKX4JIewYCdWjKfTRC6bDwGiV2pN8o6JmcSfGSBte/xV1aJumAYfYNI5pEtRG0EfVDn/gGc1S+J4a+CaSGQWfE9zHDxa4g+nP1Xs0hUL7f+F+zqI6xg7s47OS3KRje6T/MwW/8Ab8Vx9G409n3EduzkJ909nL4t2JPpY+iP43SdhO5u7T3meLXai3xt6KquE8Q7OfKfdk7v9Q90/l6q3JnfSKBr95KY5HdTGfdPpt6Lo+mnrKn7MssbV/wJ4FOO0sdDy81JDUEjTpuoO/8Adlrmk6gG/iNwnVVjrnCzbtB311P6L0JQtnKpUg1WYy1g6v587eajdbXOedT5DkEiHEnmSpdw9wMX2kqLtbuGfWPn0CG44lbBJz6I/gfDktS/uizQdXHYfqrdwel7JjWEl1ha5XEELWNDWANA2ACeQwHcrz8uV5GdWOGo5yrCFtaKxNDiKYH0TLGyWszt3br6c1joyx9+RTqVoewjqEAMIMSL2gjmELxfHpYmuNhoF3h3dBH2SQlMVpGyRkGwuOaixpclCcQ4q6aoe8m5J/0FIuCuI+wLjcajmiE3sujMrnyyvAJ0bGBp4l5uPSyj+N8BT05LoiZYuTh7zf52j8QsFVnW715QviPEJmqS+V1xew6AKQQ8e08bA1xboNVWEtJNsQQm78GkvqCriq5ZlOVpJeif1PGFLM+waNTvontXWsiYCywHgq2j4elBuAUbbgU72gEmymUVIvHl1VBap41A0vcphUYi+fY2CcU3s7Js65P+tlLMN4FYQLFbYqg7MssnNUyL0eESu2dYeZRqk4XdbvP/ABU3o+Cw0bp9/s14rr8zOXxohNLwcAbgm6fSSSUxaXAloI1HJS+PCHN5pwcNDm2cLqVlfsei9DzDpw+NrhzF/khFc0y1LW8gblFcPpuzZl5DZNsLgu50h5nRJPspiWPyWACjz2aI1i/ekt0TERXcB4hNCYvXjKxjRyaFGMTkIfty/MqTYi67j4aIVMxpOq2i6IkrLFQDjjhsV1DNTm2Zzbxk/VkbrGfiLeTij61ZcZseLJY3McQQWuaSCDoWkHUeYIPwVucBY612Qv8Acmb2Uo5XOhPodfIqOe23BmU+KyFgsJmNmI6PdcP+JaXep6IPwRiOWR0ROj+83+YDUeo/AKOhk5xOmMMjonX7jiB0t1+FlrC8MkqH5Imlx59AOpPJSuLBG4g2KUvylrck1hdzi21iPEg81LcPoI4GZImhrefV3i48yvT+UtFXZyrDy76B3D/CUdMA51pJftH3W/yj81Imgk6ariCAu226olFCGjRcMpOTtm6SXQnDTW31KXWLFJRixYsQAnKy6F1uLsp/fPoNT8EM4t4zFKcjWnMR7xBDR5ciVAppqmoD5GRyPA1c+xt8Tv5BYZMuvC7OrF9PstpcIkdTxXq4sGUE3ud0FqeKSD3jc36oXR4Q53enkLBf3G2Lz58m/iitPLBF7jWt6k2c4+OYrjcm+2d0YRj+KCOHY09w0Dj5AlHKad3NvxFlGhxCAPe+a0/iAAe8hSoHCwviPDkEne7rHHcW0+SSg4RYW2OQ9DqhkHELXG10VpcS6LVZDCWBC0XCLWi3ct5JxT8NNbzbbpZIYhTtqGWMksTuT4nWI8wdCq84i4dxSAOfHUSVEQ1zRu74H8Ue/wALreMos5JY5RLTgwRrT7w8rJeKgY0++B8F5sk4mqb2M83T3ikn47Md5pfvuWlGTPVMVaxosXt+IXD8XiH+Iz7wXk+TFJD/AIj/ALxSRxF/2n/EqhHrB3EdON5WfeakX8W0o3mj+81eUTVO6u+a57Rx5O+aYj1pT8QwzBwika8ga5SDbQ2TnDh+6b5KhvYxUFtVK1wIzxi1+od/mr8o22jaPBaehewfWMsSeqYUwvIPDVFa+mc7RoKyjwfK05jYnpyCaaXYqAVbNqUFnjkLrtY8jqGmynsWGxN1y3PV2qX7cDayPLQaD662FixZFnnv+0DF/vKP+KmZ8RJJb8wqsppyx7Xt3aQR5hW1/aIjtW07utOR8JXfqqnLRe+uvLkpGXn7PseGZutmTtBHg62n5j0Cs2hpc4D7gtOosb39RyXmPB8QeIAxri1uZ1w3Te2lxrbwuvSXAR/3ZS/+ixNAw81ttAtrFiYjFixYgDFixcufZAALifiOKmaBI0PLtmkAj1uq8xXjJ87g1oNtmxsBt6NG6taqpWyCz2teOjgHD4FDs8EBOWMRdXNhIB/qa3ULnnFyffB04skYLq2V7TcLVkurmthafrSkgj+kXKXfhmHUt/pVQZ321awkNB8mG/xKlmJ1UdU3sQXOa4bscRmuNLW5dVHh7JKMOHaTTEn6ocwX8tLrPx10rNfNt+Tf+EJx7E6H/wAK2oB/ieC30Fr/ADQVuItym7XOJ27xFlcbOBMMib/dAuHN73OJ89bJ1HUUsejIo3eDYxp8ApeNdtlLK6+1Mo2GoO4JB8ToVIMFx5wIa4+RVmYo6Cpj7OWnbl5Cwa4eLTYEKKjgCJvuuntfS7Wut4X0USivRpCUvfARo6+43uiUNTzCCw4K2LeV9uhaB+aJU5ZbQu+X6LJWjRpDbGOGaSrN5oWl/wDxGdx/qR73qg49lVHfQut/F/kpY2C40IPyPzWpInDcELaOSSMJYoyAEPskpvA+oTtnsnph9UIhnPVabUO6n4rT5FejP419MbD2bUrfqt+S3/sXSN+q34Jd1QeZSbqhS/qH6Gvpl7Y5ocEponBzAARzARz9rgCw5KMduuHVKXyJFfHiiSHiEtPUdE+ir2vbmabj/Wig0lSusMxjspBc91xyu8L7H4/inDO7piyYFVomclQkDUJvUS801My6rOSiYfSm/aHxWxO3qEyfVN5NCSc7N0V2ZlPf2iyO3pCCP7uT/rCp/MrY/tCts+kP8Eo/5mqoAkMPYdPZg8z+S9G+zPGWOwuDfuhzD/TI4fovMMEmllfPsqlczDmtePrvI11sXX1COgLQbXs6/EFKNnadiPio39LatfTByRsFEozLLqMtqyimHscRd2x2vv5p2AQc5JFbLgNUzkqM3ukEeBa6/j7wKTYCc1e3a4HncX+LbFMq+usMovd3dAFrkm+gsdfgsxGvytI7xvYWGYlxJADWtJN3ErIYg3944HMW6A6hmlyAQLancqGUhpHQima3KWteRYlxLrAa5W6dShmMVZu3NJe9/ds0+t76LvHrys1fkLTe7Cx++li3MCQoq3BZ3sz5w0G2U9jKc3U3Gixm+KSOvE4pWwgMUYHHS/8AOb/LZbl4jba2YAdBYD5KJYzh8rNpBI4uADWtLTqbXIOyZ0/D8rnfvnZW9GuDnOHgbWC56rtnRspdEwp8bDn2Y7Menh1J5I1T1l/rC/rb481FIqqKBuVjWtbz6u/mO5RmlxSkl1ja6M8rP/EOJuPJOKbK4fYbMhI3afA2P4pIVUjdmgf0t/RNWN1t2gt4jX5Jw7TZ/wCIUuwFBXk6OH5LuOuts4jwOoTV5dzF/EWKS7U3t+IUttDpBM1QO4a78Uk5sZ2uPUhMDIebVx9JI5GyncNBzLAOT7fzDT4j9E3dSycsrvJw/OyTNatMlL9FOxWpxJHKN2O9Bf8ABNZJnDcOHmCPxRWKUM5lOG4x4/NVaFyRp9Wms9TcWUx/aDSNQ0+YB/FFMNwuEgSOiivu3uN08dt1pCG7pGU8mq5BWBYr21O1x94Xa7zbofyWPxED6qlv0hvQW8gkTTxf8OP7oXfXB598mwF1mXm2o43rXCxqpz/UmLuI6r/zM/8A8jv1VmZbntUw+GZsZe1rnNzAXvoDuqpkwCInQFvkUwqsVnk9+aV1truJSLK6UbSH1sfxSoCQ4Zwu0PBBuPFWtg4cyJrQdAFSUPEVQ3ZzfVoRmk9o9SwWIiI/lI/+yTQ0y331JW45tVVo9rEo/wAOP4lcv9rs/KKL/m/VLVhZdlBPFHlfM+2YkNB2Ntyf9clIoK6N47r2u8iFR9Bxv9OgD3NyOpmtbIGm4OdzrPaN7aG45HzTimxpn1ZAD55SltXA6stHFMX7xaYyWg/WztJIO4ty0TSPI/KWgR963edcHawF+ZURp+I5mjSQkdHd4fNEaXi/KQXxRusbggWINrXHjYn4pbX2OiU0+GZHmSQgu1EYvZrBbkTa7zzPIaDndWWC+pvp9azhbX7Ub1H6jiOCcguMjCBaxs5m9726rGtu13YyxFxb3bnLrfS907CjdfhZnlaS54jZc2LibkgCwc4E8tbpHEKVkYu7Id7CzGkgausWFpuBY2snvbTsbbUgC2gBHyTGpljmkIkjz9i9pbfYP7MG4HOwcPVTSKTIjiWPwhtmZeV3k5jodg4m5KBOxgykCMXNtyQBbrqrHr6eF0Zd2bL3sLhu5236oNQcDxsZYOGc6u0BaDvZt+Q29FnKCbOjzcUiGzRBoLpczvvNHlcAg+qYUFKe/Jn7NhP7tu5PV3lspPimBSSSOgYwPADXF4AaB3ttOZsR6EpOfh+QAl1PHZo1sXAgDfY+aEqI2fY1pq+ZsT3mRgZH9Z19XfZbbmlYMYnLQcjnA63acx+A1+SjVdXhzhEP7mFzg3+N2Y949bCw9PBGuH8R7PUak6NHihwQ1lkGKDi0l1tj46FHRiZcAbhJ4jwLHUwtkjf2VRa7ifckJ171tQf4tVFqltTSHLMw2Gzx3mHycNPz8FnLG/RrDNfZLH4p5Ll2IAqJ/tcO1uuxiem/JYuDNvIg9UVYsh9PjZa4tuo9VYqbkXTCaqJNwdVPjYnlJy/ErpJ9aoSMWeOax2OO5o8TF5kTSKvLnNYDq5wb8Ta6sOStDW2GwsB5KkcGxv8A71CTyeFOqjiEFo11v+XVdeCGtnLmns0S44n4rf7UUDdj/jZc/wC0J6roswoaVnsQm/w6mM/zsc0/IlC5vY1XDY07v63D8Wq/SwLRYFRmed5PZLiI/wAOM+UgKT/7KsR/4TR/Vf8AAL0S5q5snyOzz232SV53a0fH9E6h9i1YfecB6fqVfYS0YSphZSFL7CJT78n4D9Ufw/2DwC3aOc7wuT+ithoXYRQWV1inssjipXiijHbOyjdrSW5gXanyG5VV1GZryx1i5ri0jR3eDspGm+vRejcZqTHTTPb7zIpHN8C2MkH4hUr7MqBk2IgyDN2bHzNB2L2vYGl3W2cnzAUOPJS6ArqeeL3op4/HLI0fMWXcOPvH1r+Dm6/EK98QeQ0qr+KKkh+gbe+9hf4pONBYK/bb2+/ER5H8il4uIIzuS3+YEfNCJKxx3KZyPKmgsm9Jjrh/dyn0ddEo+KpPrZHj+IKrw+52Hnt+Cc/S3sHde7yJuPmgZZjsbhkAEkbhZwf3HaXAIGh8yncVZCSCJLajR4t8wqxocdkcbHKfTX8UdjmJCAJfQQSNae815c9ziWEHTMcotvo0NHxXGJvkdGI2iz5bsuQbNG7nnyaduZsFGGykbG3kiFBjErXtGYkEgEO1GpQMSxThGnbDYNyhjdDzNuZPMnUnzVeYdM4y5hcNBs3yvv6qyeMa9zMoAaQbAg31ve/PwUYbi5btHD90/qqSCx1JxTLYBt7DzTSXiKodp3zfwK4fxPJ9iL7p/VIu4tmHKL7v+adBY2kZK86Qn7tln7JqCP7pw9QEueMJxt2f3Fo8aVP2mfcalrY9xv8A7PzfWZJ6ZSsfgR5ioB/kYfzC6dxrU/ab9xqSfxjVH/E+QRoG41qMMcNu1/qi/NrihdSXN3aT6H8wiz+Kak7yH5JrLjczt3k/BPQW4KZW5XB1iCCDseRupU7EBI27SOoUcnqHO3PyCHym2xI8jZNRJslArSs+nHr81GIa54IF7+evzT9s5RQ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41994" name="AutoShape 10" descr="data:image/jpeg;base64,/9j/4AAQSkZJRgABAQAAAQABAAD/2wCEAAkGBxQTEhQUEhQVFBQVFBQUFBYUFRQUFBUUFBQWFhQUFBcYHCggGBolHBUUITEhJSkrLi4uFx8zODMsNygtLisBCgoKDg0OGBAQGiwkHCQsLCwsLCwsLCwsLCwsLCwsLCwsLCwsLCwsLCwsLCwsLCwsLCwsLCwsLCwsLCwsLCwsLP/AABEIAL0BCwMBIgACEQEDEQH/xAAcAAACAwEBAQEAAAAAAAAAAAABAgADBAUHBgj/xAA5EAACAQIEAwUGBQQCAwEAAAABAgADEQQSITEFQVEGEyJhcTJSgZGhsQcjQmLRFJLB4XLwM4KiFv/EABoBAQEBAQEBAQAAAAAAAAAAAAABAgMEBQb/xAAoEQEAAwABBAEDAwUAAAAAAAAAAQIRAwQSITFBEyJRMkJxBVJhkbH/2gAMAwEAAhEDEQA/APVCsGWR6tttZX3hJ0E6uqzJHQkbGQDrGEmixMUw85cuP6iZrQGSYSYdGniVPOXAzj5Y6sRsZMSauqIbzAmMI31miniFPlJjONEkUGG8iDJJJAkkkkCSSSQJJJJAkrrVQqlibAAknoBvLJ8b+JnEzSwrU1NjU0P/ABBGYfG4HzlrGzjdKTe0Vh49+IPHDiK71Dz0HQKPZH/fOefV2nX4xXuxnDrtLyTs+Ht6iYrHbHwoMBhgtMvAWSXJh2PL56SwYXqYWKWn4ZZJsFADzjLTHSTW44rMQEYUz0m4UxG7qVqOFg7owd0Z1RQiGlDX0YfrJaSjYRpIbTowJEAjRSLSBoLwiUviF2G8C0CECZUdmO1hLgwXcwi3LDli03vrCXA3gFXI2Jl6Yo8xeZUqg7SyMTGxMSD5S5agOxnNkAkxnHUknPWsRzlqYrqJMTGuSVLXU85YDIgySRXe1ydANTA5/HeM08LSarVNgNAB7TNyVR1nh/bHtZUxYLvZVuVpoNcq73J/USftNn4i9ojiK5VSe7S6oPufU2nwXEq+gHSdP0R/l9jg6aOKnfb9X/HJxlS5nMqGbK5JNhqToBzJPKdfB8KFJc1UXqHZeS+vnOdYmXltS3LfIcfDcNJGZvCv1Mvsq+yB685ur08x1+XKZ6iATOuv0Yp6Y2q+srNSaSwlVRh0hztE/lWpvHVYaioMrKfaHiXmrD7gwkWMMxvyglimVEw3iGmnQShngJlBvNSbL9fWgtJUYKLk2md8QSPALzo8zQZQ+IA0Gp6SoYZ21drdLaS9cic9bfEwYpph3OvhA5S2yJvvFFZmuFGUdZEwQGrG/rAHfMxsosOsdcMN2Pzi1MYq6DU+UU0y+pJA+sB6lcbJqZEw5OrGWUqKrtL7wFSmBtGkvJIiSSGSESSSSESEMRBJAuXEn1nB7c8a7rCtbRn8I15c52J5T+KXGL1RTGyr9TvMzMV8vV0nDHJyxvqPL4PGV9SxO97fzODi6s2YytOLi60573S9/Wc0Pouz2CCp/UPqSWWn5ZR4m9bm3wgxVYsbzXw7xYWko5C/92rfeZMRTI5S3tMR2unBTOOJj5Y6hlDmaXWVFZzcr1lkcSu01OsqtNxLz2r5UVV0hvcCPVGkSmNJXOY+5AIQIypLMkL2s5ESahTtbzErZYTH6upYa48ZzeRkq4pKYt05CVVFqOQVbKvmCD/uXVMGhHj3972Z2ef+VVOsam6EDrtLEwS3vv6mJVx4Gi+Mg5bDa8U0Gqe0WSx2GxtCrauNVTl1J6AGTIz+0Rl+RjgKvMfHeIuNUmwufSEW0qCr7IEskkkRJAJJIEEcGS0WA0l5JIEkkkhMSSSSGVWLrZUZugJ+QvPA+1JZqmc65gT9TPesVTzAjlax/wAzzrtxwTD0MO1SvW7sC4pAi7O1r5FG7f4nPkrMvpdDzcfHvd8vFeI17XE5TdTNmMcXLEWJ2XoORb+JgZrxFceHn5O+0vuuztUNh0Hu3U+oP8Wmmsk+X7L8WFGpZ/8Axto37TyafdVqAIDLYqRcEagjqItG+X2Og54tSK/MOBWo+UzNQnbbD3mY4czHa9tuKLOM+HMrXDm87L0InceUsVea3Tw5dXCHpKO4tp5zvINLHlrMJp3Jt1mrR2w5W4I1hFKXLSmtaMuWjMRrVenc40fvD/S+U6f9PLVwp6TTcdPHy/QQ4kliLgW0FzcbabSn+hqOGDsMp9mxJ0PqJ0VwaKxfKLk+02p2A0J2Gg0lLcQS7AEEroSbimDe2UtybynXfw+HE/hXhcClMab82beJU4kmynW2htcelt5FoVHb8xAAOebfe2UA2PxHOaMJgUpjwjX3ibn58o1f5ZqeFJv3mWx100OvKaaGHVBZRb7/ABMuZZMkbqTIEySESQgjaQiTLARAOaEGLJAYmGKIRAMkkhgSGAGfF/iJ+IVLhyGnTtUxbDwp+mmDs9T/AAu5hJdDtz20ocNpZqn5lZge6og+Jj7z+6g6/KfnPtP2kr4ysa2JfM/6FGlOkvJVXl9zuZi4pxOpWqNWrualVzclvp6DoOU5zG8m45zIs194skImUQGdvgHHnoG1y1M7odQPNehmXgfA6+LqClh6ZqMd7bKOrHZR6z3TsN+GuHwdqtfLXxG4uPy6Z/aDufM/Cairpxzas90PkMRSdQrGkyhwGXMCtwfJhMbYi26n6T2/GotRSrqrqeTC4+s837Qdn+7qrYflOSAw/SddD9JmaWj0+/0vVxyfbbxL5M41BuD8pRW4ovJW+QmjitIU+RM4tTiCD9J+hme60e3flvFf3YFXEO2g0+8vo0Ta0pTitPmD8h/M0U+MUep/tP8AiZ8z7cuOeLdm8NdKlNKUtdpip8co8ydP2mOvaKj1b+2a3Ho+vwR+6HRWnflNK0Rbacpe0FAfqPplaN/+no/u/tmdk+vxf3Q9vxGGxFZgHUJlINyPywNeVznJBGx/SNROvhuGqtibO41zEAWPVQPZ+/nNwMlp11+V2VJSAiXkRSki6qIgKy2KBBqq0XJLjBljV1VlhEtymKwl0ViG0YCAia1QtEtHtJAAkAjW3Nxpqb6ADmZ5v2+/EdKNNqeFezbd8ACd9RSB0P8Aytbp1FrWbekdztv20p4JGVCGr29RSvszefRZ+b+M4vvKjN4mZiWZ3N3cnckxuJcYeszMx3N99b3uSepnOdv5ltaIjK/7S0wrJghAnc7NdlMTjXtRTw86jaIvx5+gnLGIjXDAnofYr8Lq+KtVxN6FDcXH5rjfwj9I8zPROx/4d4XB5XqDv64sczjwqf2Ly9TrPs2czcVx0in5YuD8Go4SmKWGQIo3t7THq53JmswM0BM26RAkGZcVQDKQ4uDy9JfI63ENRsS8l7SYPJVdT1NvQ6ifGYzC7z2LtdwnvEzj2lGvmP8AU81xmH1tOPJD7ta16ji2Pb5erSsJQRPo8fw+yX5WvOWMNMT49vm8nTzE4wEWERdpuq4eUPSvGuFuOYUd5BnmnuIO5l1JpZ+vw8ZX+EziMDNPPMNGbzhB6TNmjK8M40/95RZXnkDwmLDARADM+P4lTo933hstSotINbwh29gMf03PhB6kDnAwYviNSjistTKcNUpBlIUh0qI1qhJ5pZkPUanYG3Wy9PvKOK4Q1KfgIFRCHpMdhUW9gf2kEqfJjOfwjGhQgAK0ahKoDa9CsCQ+GboMwIXzBHuwRLqkSAS0iLC6rM5vG+NUcKmeu1r6IijNUqNvlpqNSZox/EkpEIbvVYXWkgu5HvHki/uNhONicES7Vu7RXcC92ZjoAPCT7I0G1rzURvtqvmXn3bvtTiaiAVEqYei9+7ohGerUtzqAfZiB5NPMcRSrO11wtVj71SnUqN8goUfKe+1qGIvoLemsznD1ibEt8iJ0tOxkeIdrce+Il4dheC49/Zw1S3RqCov/ANKBaa07AY2oSWSnTO+Uuo57KFvae0Lw9uZP1m/DYJV1Op8+XpJ2QxPFWPcvOuyn4VKtqmMbOdxTW4T4ndvpPTcNSWmoWmFVRoABYW+EYeUVpViMWd6diJDK7nlaHN5WMKsHrD8IimH0gPmjCVWvCp84XC4imLT4LtN2es2dB4SRce7/AKnoWYc5RWpg7i4PWSY16un57cU+HlfEMIO6cHp9ZwaGAJ5aDnynr68Apl8zar7pF9f4l+N4aj0ymUKOVgBY/Cc5rsvZXq+PY2HieIwdolDAhh5jefUcWwJpsVdbdDyI6zkinkbMtj1Hl5zHbkvfPT0tlq+nGrYKxlf9LPpmoLUF1+I5j1mc4LymZr+HOekrMvf0ePn6TPeENO783jUGkWpM4aNmhMX5415lvHDGTDGhTKuIYRK9J6T7OLbXsRqreoIB+E53H6lYUC1Bwjo6MSVDqaYYd4GHMZSdtdJswuKzi9rMNGXezb/EHcGTEmvyzcBx7W7msfzEuAfey2zD1W49VKtzNm4nhQveMVLUao/PRb5lYAAYinbW4stwNfCrDUa0cbo2tWXQpYuQNQFvlqgcytzcc1LDpOjgsXnGos66Oo5G17jqpBBB6GWYSa/LHw7ji2NOqzNUpAZ3RGZGRtaVYsosA66+RDchG4hxi/5eEZKlY7v7VGgm5q1iDbTkl7t5C5HMxXCkwmJbiFJ2RCi08VS07vuwxIrLf2Cha5G1s3M69YA19SCtDQqo8JrHcM43CbWXQmxuLaSYxg8BwdNaeZC1QuzM9WoLPVa5u5uBdT+m2mW1tLTotSHrAHvHzcpFL3Y6SMkZoDApNAHdQfhKDg06TZAR6S6uy5rYBOkrfAjl950yICk1Etd0uK2FIiFJ1zT6yl8OJrWos5enp9JBpzmt8OZlNI8x8obiYTNHB6ayphYRRUlVbeEiRTpAG0hQvFLRo2SSVc7iGBWqLOoYdeY9J8Xxjskwu1E5h0OjCeglLRCoMxMa9vT9Zfi9enkHc1abaqwI5kH78xNq4xeam/O2gnpbUBsRceesqPDqXuL/AGj+JnsfRj+pUmPuq+gMCmRTISPITb85g54bwXA30ExUaz1CSpCJsDa7N5+UrUV1vBjqQdiD9phrOyWLHOl7EgWZb7E+UzYhDQfvk1pNpVUculRf8yEU10MDi8+dXXI6kq6HUEHZh1UiYa9X+msxv3a6ZtTen7rea30PTSPxOmxC1qJ8aa25VKZ3X+JpweMWqmYDQjVSNR1BEq5EefhZxLFhcPUqCxHdMV6NmXw/A3Ezphzh6NJg2Y0aSU6hNgalNQBc/uG4+I5zDh8OlPPSqM3doy1aaX8OUm6qBzAYaD0nSQGoQ9QWXdafLyZ+p8uUJMY5rs/EaBKhUw1VXRc9yzC7IajJz09lSRY6npPpFsAANgAB8BbWc3A4Y02qZSO6ds4S2qO3t2Puk6+pM2h5Jhzt7aAYLynNGBkxlaGhzSoGG9pMFuaDNEUyGXEOTBFklxRAisohvJArIlb0gZeYCIGJsOJQ+FI2nQKgxSsursuSadooNuf0nUNKUVMPLrcXYyR6Qh49SjbpK8krfdAmpEYiRpXf4SNQYL0im3WQiQMf+mRuJdS2s53dd5VqZr+EDLrt5zesxVqgWsD7wsfWGKR5VmuWoOG9pfCfQzoYRQEUDbKPtMb0vzXU7OunrLcCbrl5rofSRb+myogIIOoIN/lOd2f4itamwGppu1Ng3kba/CdBRODQK0MbUW1lrKH/APYWH8fKWEpG1mPn23rUNCpkOtJtUPunmvpErlaVQHNYVP8Axkc25rbnLeLOvdE3uR4hbc25TFR4QKvd1mYgg51XcLpY6SxjUZmyvwmDrPiDWrqgAp5KarrY3uWbznVhDXktJLja0yGaMGMAEl5GTq8YGJaRZUmFyvCXlUN5GZhZeHNKwZM0C7NIGlYaS8C3NBEvCDALSZoLyAwBeAwkyEQATEIjSAwKnXylD0JsaKZdNYWw0obD+U6lopUS61FpcjuYe4PnOmacU0x0lai7OHtKMdhBUW49oaiXwekw6xOenPqYgjIW9tTaa6ykEVE57iJjsH3in3pl4ZxAr+XUHiGgPWV0za7DqpXUjNfbcTg4s+MVTqxJVV8rj+JbjlLmyeHr0H+5qwnCQGV3NyBoOkLXKRo0uHMbkt7Q2Owm+lSyqFBvaPGCxrha0yiGE1IoWOVvIwCtCTEAjCEOpkJi5oywBeENGtABAPLSEQESC8JJhDeKTADDJ80geLJeA2eNeIqwkwDeSArJAGaCEwAQiEySSXgEGAmAmLeaxTQ3i3glGLNJmgaFTMPSlpz+JLcjL7XOdO0RKQveFrbtnVWDoZbE6ma2MSGEmdNJmiGMphmYWh5LxVWMIYkTDaVgxxCJlkhBjEQAITpCFiwCTATJJCGB6wxbyQzKAxhEhBgNJIIDKDGJleaEmAxMEkkQzqQNCYpMpEoBAZIJV0YIskK//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1324744"/>
          </a:xfrm>
        </p:spPr>
        <p:txBody>
          <a:bodyPr/>
          <a:lstStyle/>
          <a:p>
            <a:pPr lvl="0"/>
            <a:r>
              <a:rPr lang="es-ES" dirty="0" smtClean="0"/>
              <a:t>acción y efecto de elaborar, en este caso un documento</a:t>
            </a:r>
            <a:endParaRPr lang="es-CO" dirty="0" smtClean="0"/>
          </a:p>
          <a:p>
            <a:endParaRPr lang="es-CO" dirty="0"/>
          </a:p>
        </p:txBody>
      </p:sp>
      <p:sp>
        <p:nvSpPr>
          <p:cNvPr id="2" name="1 Título"/>
          <p:cNvSpPr>
            <a:spLocks noGrp="1"/>
          </p:cNvSpPr>
          <p:nvPr>
            <p:ph type="title"/>
          </p:nvPr>
        </p:nvSpPr>
        <p:spPr/>
        <p:txBody>
          <a:bodyPr/>
          <a:lstStyle/>
          <a:p>
            <a:r>
              <a:rPr lang="es-ES" dirty="0" smtClean="0"/>
              <a:t>Elaboración</a:t>
            </a:r>
            <a:endParaRPr lang="es-CO" dirty="0"/>
          </a:p>
        </p:txBody>
      </p:sp>
      <p:sp>
        <p:nvSpPr>
          <p:cNvPr id="40962" name="AutoShape 2" descr="data:image/jpeg;base64,/9j/4AAQSkZJRgABAQAAAQABAAD/2wCEAAkGBhQSEBUUExQSFBUUFBQVFRQUFRQUFRQXFxAVFBQUFRUXHCYeFxkjGRQUHy8gJCcpLCwsFR4xNTAqNSYrLCkBCQoKDgwOGA8PGikfHBwpKSkpKSkpKSkpKSkpKSkpKSkpKSkpKTApKSkpKSkpKSkpKSksLCkpLCksKSkpLCkpKf/AABEIALwBDAMBIgACEQEDEQH/xAAcAAABBAMBAAAAAAAAAAAAAAAFAwQGBwABAgj/xABIEAABAwIEAwUEBwUFBQkAAAABAAIDBBEFEiExBkFREyJhcYEHMpGhFEJSkrHB0RUjYnKCCDND4fAWJVOishckRFRzg5PC8f/EABkBAAMBAQEAAAAAAAAAAAAAAAABAgMEBf/EACURAAICAgICAQQDAAAAAAAAAAABAhEDEiExE0EUBCIycVFhgf/aAAwDAQACEQMRAD8AsL6DNzePmuDSSD6yLErh/Vabt9nLokDBRy/b/FcvwmQj3/EeY2Rdsmmtly5/RVYai1JLmYDz2PmN129qH4fORKWnQP1HmNCij2rBo607QznYkWPTxzUykbYoGFaN9wlMQg7SJ7erSPkmVFJqirEySLYTUExWO7btPobLuE95NKj9zVvZyk7w8+aWif3k/QgxEUum0CcpFGLAsXYhKAEnlcZku6lK0KI9UAJhydUsvJcCj8UpHT2KQDhYsWrpiNrFrMtZwgDpYtAraAMXL10tOQAOqIroNWMsVIZGoFWs7xWyIY0aumaEea5aulYjXGeI9nCCDY8tUMwrjaJ0QzuAcNCCnfEAE0WUg6De3gq6q8EyuIIKmKBlwkrklaJWiViiBPN4Lh8h2AShNjtuuJHXHRaoQzmYR3he7Tca/EKQQSh7A4cxdCC0c7nyTnCJbFzDpzb5f/qiaNMb9D0tTapjTyQJORuizNhjBLYhG4HaKPVOiK4VUZmhMTAvHFPYRyjdrrHyKbUkl7HqpLjlF2sD2+B+Kh2Bvu0A7tNimiSUUx0Tm6SpW6J1kQUZT6lPCbJnnDdVGse4uySMjYbuc4A+ARQmS0yhcGdNqS5aCUrkRQjozrO2K1kWZEAZ2hWs5XWVckJgazLMywrGNuUAOYTolFyxtgulIzFixYgBB4QeubqilXOGglRqeqkkPdC1iQzVlvMmkrZh0SLa43s4W8VaFYWicLbIDidJeQ6cvzKOUmrF3NSBxv4KW6Y10OLrRKTjfpruNCtkqKMzH6rI4BbmVyStxP1sqiI6lbYaaJsJsrg4XNjrfod07cUyldyLtOgVtWguiQ3uL9VwAmmDVF2ZTu3T05FPCFzs6UDsSi0KR4aqNS3oUTqYrtQGg/d1NuTkAyY2uFAZIuxrJGcnd4eqnkZUV4ypsr45RyOUoEEqGW4T/OgmHypTFcWEbCb8kwGXE2OiNhsddVXWETOnr4xv3sx9EjxLj5e4m/kpL7KeHiSal497Rl+nM+qYMs+njs0LotSiTcUgNWWLRcknSoEKEpNz02lqwE1/aIzBK6KUWwpHGSnLI7JKmnBGicIuwaoxYsWIEYuXnRdJKofYIQDB7MxN0m6RjF1UVFhpzTWRmq1JGlZW5joEwewO3RSVoCYvsU0JiMALDpsijKkEJpFTE6oBWYy4SODQSAbJ1sLoMYPiQnhjl+0Mr/CRujvin11AfZ5i4dmiv3Zmh8ZPJ4bcfEf9IRuepffvF2htYac+gU41sv0Rk+1h19W0aX16DUrGvcSLNIHU/omFM+1soGm6LB9xda60SjeXqkpm9LJQuWihAcUrzHI1xNwe678kecovUON7FwA5Dmj2F1WeMX3Gh8wsckfZtjfoc8kFxKCzg4cjdGrplXtuFkahOilzMB8k14iou1p3DmBceY1SeBT3bboUWc24t4Jklcft1scVydQLHzChPEHGfaaA6Jt7TxJT1L2AkNccwUNwijkqpmQx6uebeQ5kp2BLeEcDfiFSBr2bSC8+vur0Bh9E2Jga0AAAAAeSD8G8Lx0VO2No1tdx5uPMlG5qgBACj5E3fMhtbjjGbuA9VDce9pUMV7OBPgUgJ1NWAIXU4sqzp/aX2zrDQXR2mxHPY3uscmSjpxYdlbDs9a4pq+oWu2FkiFg5NnUopEg4bq/3mp3GilwUFwJmaZo6aqdN2W+J8HHmX3G1ixYtjAxMq92luqeprUDVNCYzMSQnizMPVqfSDZJx+9bkVpYgBlJKdRUzRqUnOzK8hdSE2TEcVVVyGgQfDJ4bPzWv2jr/AAal62e1mjVzjZo8U1h4KkFyZbFxLiAOoH6LWlqRbsp7gXF3N7oNnxOD2eV7/J34q4K+QPDJ2e7M2/k7Zw/10XnfCK7sZWv5A2d4tOjvl+AV6cI1fbQSU5NyB2sXjp3gPPdcuKWszScbiP6SoubHbZGqKYWyjkoux5v+SKUlR3g64sdCOd+vwXc4nLFhwlaJXOdJulUUWcVDdbi3meSXweqyyZb3D/8AqH+SYT1Y2949AtBxFjo0jUAdUTjaHF0yWuKbVey7p5w9gd1CRq32aVxHUMsJqssxF91KWlUtxHxgKepjIOzxceF7FW/htUJI2uGtwD8kySsfbngmaJkwHu6FA/YxhcbC6Z9i890fwjn6lWvxrhQqKKVlrnKSPMLzM3HpqZ7mxuLTcjy5JAekMd4xgpmXe9o06hVVxF7ZS4kQgnxKrCsxKSU5pHueT1N02uhsA1iXFlRMSXSOseQQl0hJ1JJ8VwEZwjhSeoIytsDzdopcq7KSb6GNDK4OGXUkgAeKtnBOGpxGHO3tfKtcMezSOBwkkOZw1F9gfJT6CqGwG3NYylFnRCE4kXhLwLOa7TwTmFjjs13wRmrqWg7IhQ10dllGNnS5UjrhXDiLvcLE6DyUnQP6dk1aLjwTmkxcP81140qpHBktu2E1q6amqWnVS11ZlY6zhIynVD5ai3NKUk+a6rWuRWK7+i4cdbpZnulDWXcSEIBDEdXXGyYVdbbQbp/jMojZbmhOHUGYGR+g5Aq0SMaeM/S4nu2Dra9SLKbyWuoNisoZZ1/dc06eBUyEuYAjmAVU/TCJ48tYqxOAMfLMjr96FwB8WHYeou30VfyRG17Ijw7iHYztJPdd3Heux9Db5rjNS8sfgDX5mHuStD2EeOp/14pPCavXKdeXqucIl7eidHvJTnOzqWHcehv8kNZNbwXpYZbwOPItZEzEmnd1smzmuIvIco6BJ4VW5gL216eCcTAB2xc47eCdUM4Zt3BlH2jutt/h1P2iseObz/SNkjNXADU5WhFWAcwKf3oyf4h+YTHinEXRxuyi5sVHqbioNqGZRZoNieoKnVThwlF9wRdceeDi/wBnRjlaPNuNQTyylzmnU6K+/ZdiLpKGMP8AeaMp9NEnW8DB/ID0Rbhnh401xfQm6zKZIHsu0jqvNnHHBjxXytYNC7MPIr0uAo1iuANkqmuPNtvmkNHn/D/ZrPK9rdsxte2ysfDv7P1PlBlllJ55S0D8CrHo8CYxwcOSLpUD/oqjEPYzSU8ZfH2hc3W7nXHwTGmmEXugABSf2jcUiMCBpGY6v8ByHr+SjHD2GmteWXLWgakb+QXHm+6aSO3BUYuTG7uLA5+W+yMU+NC2iAY9wiyinAa4uDxcZtxrqh2M0VT2V4mkjwOqzUHtRtutbDuLcVsZ9YXTSg4sud1V9dT1Gbvtf81JuGcKkeBcEDxW0lqjOGTZ1RbGEY12gRJrsr7jmo7hkAhaE9qMYY0XJsrwW5InOkosk/0tYatRtmPsLdwkHcRNHMfFex42eRuiQy1mtkvhdR3yOqg7eJA6QAFSjDKoZ2nqplHgcZckmm2DQtNiDbu6Bdxi5umOP1eSOw3Oi5lzwbMF1EfbPzHa9gPAc0jiVXbujYaAIq+PsoB1y7qNym5JV2SDMWBczKNS7QKX4JIewYCdWjKfTRC6bDwGiV2pN8o6JmcSfGSBte/xV1aJumAYfYNI5pEtRG0EfVDn/gGc1S+J4a+CaSGQWfE9zHDxa4g+nP1Xs0hUL7f+F+zqI6xg7s47OS3KRje6T/MwW/8Ab8Vx9G409n3EduzkJ909nL4t2JPpY+iP43SdhO5u7T3meLXai3xt6KquE8Q7OfKfdk7v9Q90/l6q3JnfSKBr95KY5HdTGfdPpt6Lo+mnrKn7MssbV/wJ4FOO0sdDy81JDUEjTpuoO/8Adlrmk6gG/iNwnVVjrnCzbtB311P6L0JQtnKpUg1WYy1g6v587eajdbXOedT5DkEiHEnmSpdw9wMX2kqLtbuGfWPn0CG44lbBJz6I/gfDktS/uizQdXHYfqrdwel7JjWEl1ha5XEELWNDWANA2ACeQwHcrz8uV5GdWOGo5yrCFtaKxNDiKYH0TLGyWszt3br6c1joyx9+RTqVoewjqEAMIMSL2gjmELxfHpYmuNhoF3h3dBH2SQlMVpGyRkGwuOaixpclCcQ4q6aoe8m5J/0FIuCuI+wLjcajmiE3sujMrnyyvAJ0bGBp4l5uPSyj+N8BT05LoiZYuTh7zf52j8QsFVnW715QviPEJmqS+V1xew6AKQQ8e08bA1xboNVWEtJNsQQm78GkvqCriq5ZlOVpJeif1PGFLM+waNTvontXWsiYCywHgq2j4elBuAUbbgU72gEmymUVIvHl1VBap41A0vcphUYi+fY2CcU3s7Js65P+tlLMN4FYQLFbYqg7MssnNUyL0eESu2dYeZRqk4XdbvP/ABU3o+Cw0bp9/s14rr8zOXxohNLwcAbgm6fSSSUxaXAloI1HJS+PCHN5pwcNDm2cLqVlfsei9DzDpw+NrhzF/khFc0y1LW8gblFcPpuzZl5DZNsLgu50h5nRJPspiWPyWACjz2aI1i/ekt0TERXcB4hNCYvXjKxjRyaFGMTkIfty/MqTYi67j4aIVMxpOq2i6IkrLFQDjjhsV1DNTm2Zzbxk/VkbrGfiLeTij61ZcZseLJY3McQQWuaSCDoWkHUeYIPwVucBY612Qv8Acmb2Uo5XOhPodfIqOe23BmU+KyFgsJmNmI6PdcP+JaXep6IPwRiOWR0ROj+83+YDUeo/AKOhk5xOmMMjonX7jiB0t1+FlrC8MkqH5Imlx59AOpPJSuLBG4g2KUvylrck1hdzi21iPEg81LcPoI4GZImhrefV3i48yvT+UtFXZyrDy76B3D/CUdMA51pJftH3W/yj81Imgk6ariCAu226olFCGjRcMpOTtm6SXQnDTW31KXWLFJRixYsQAnKy6F1uLsp/fPoNT8EM4t4zFKcjWnMR7xBDR5ciVAppqmoD5GRyPA1c+xt8Tv5BYZMuvC7OrF9PstpcIkdTxXq4sGUE3ud0FqeKSD3jc36oXR4Q53enkLBf3G2Lz58m/iitPLBF7jWt6k2c4+OYrjcm+2d0YRj+KCOHY09w0Dj5AlHKad3NvxFlGhxCAPe+a0/iAAe8hSoHCwviPDkEne7rHHcW0+SSg4RYW2OQ9DqhkHELXG10VpcS6LVZDCWBC0XCLWi3ct5JxT8NNbzbbpZIYhTtqGWMksTuT4nWI8wdCq84i4dxSAOfHUSVEQ1zRu74H8Ue/wALreMos5JY5RLTgwRrT7w8rJeKgY0++B8F5sk4mqb2M83T3ikn47Md5pfvuWlGTPVMVaxosXt+IXD8XiH+Iz7wXk+TFJD/AIj/ALxSRxF/2n/EqhHrB3EdON5WfeakX8W0o3mj+81eUTVO6u+a57Rx5O+aYj1pT8QwzBwika8ga5SDbQ2TnDh+6b5KhvYxUFtVK1wIzxi1+od/mr8o22jaPBaehewfWMsSeqYUwvIPDVFa+mc7RoKyjwfK05jYnpyCaaXYqAVbNqUFnjkLrtY8jqGmynsWGxN1y3PV2qX7cDayPLQaD662FixZFnnv+0DF/vKP+KmZ8RJJb8wqsppyx7Xt3aQR5hW1/aIjtW07utOR8JXfqqnLRe+uvLkpGXn7PseGZutmTtBHg62n5j0Cs2hpc4D7gtOosb39RyXmPB8QeIAxri1uZ1w3Te2lxrbwuvSXAR/3ZS/+ixNAw81ttAtrFiYjFixYgDFixcufZAALifiOKmaBI0PLtmkAj1uq8xXjJ87g1oNtmxsBt6NG6taqpWyCz2teOjgHD4FDs8EBOWMRdXNhIB/qa3ULnnFyffB04skYLq2V7TcLVkurmthafrSkgj+kXKXfhmHUt/pVQZ321awkNB8mG/xKlmJ1UdU3sQXOa4bscRmuNLW5dVHh7JKMOHaTTEn6ocwX8tLrPx10rNfNt+Tf+EJx7E6H/wAK2oB/ieC30Fr/ADQVuItym7XOJ27xFlcbOBMMib/dAuHN73OJ89bJ1HUUsejIo3eDYxp8ApeNdtlLK6+1Mo2GoO4JB8ToVIMFx5wIa4+RVmYo6Cpj7OWnbl5Cwa4eLTYEKKjgCJvuuntfS7Wut4X0USivRpCUvfARo6+43uiUNTzCCw4K2LeV9uhaB+aJU5ZbQu+X6LJWjRpDbGOGaSrN5oWl/wDxGdx/qR73qg49lVHfQut/F/kpY2C40IPyPzWpInDcELaOSSMJYoyAEPskpvA+oTtnsnph9UIhnPVabUO6n4rT5FejP419MbD2bUrfqt+S3/sXSN+q34Jd1QeZSbqhS/qH6Gvpl7Y5ocEponBzAARzARz9rgCw5KMduuHVKXyJFfHiiSHiEtPUdE+ir2vbmabj/Wig0lSusMxjspBc91xyu8L7H4/inDO7piyYFVomclQkDUJvUS801My6rOSiYfSm/aHxWxO3qEyfVN5NCSc7N0V2ZlPf2iyO3pCCP7uT/rCp/MrY/tCts+kP8Eo/5mqoAkMPYdPZg8z+S9G+zPGWOwuDfuhzD/TI4fovMMEmllfPsqlczDmtePrvI11sXX1COgLQbXs6/EFKNnadiPio39LatfTByRsFEozLLqMtqyimHscRd2x2vv5p2AQc5JFbLgNUzkqM3ukEeBa6/j7wKTYCc1e3a4HncX+LbFMq+usMovd3dAFrkm+gsdfgsxGvytI7xvYWGYlxJADWtJN3ErIYg3944HMW6A6hmlyAQLancqGUhpHQima3KWteRYlxLrAa5W6dShmMVZu3NJe9/ds0+t76LvHrys1fkLTe7Cx++li3MCQoq3BZ3sz5w0G2U9jKc3U3Gixm+KSOvE4pWwgMUYHHS/8AOb/LZbl4jba2YAdBYD5KJYzh8rNpBI4uADWtLTqbXIOyZ0/D8rnfvnZW9GuDnOHgbWC56rtnRspdEwp8bDn2Y7Menh1J5I1T1l/rC/rb481FIqqKBuVjWtbz6u/mO5RmlxSkl1ja6M8rP/EOJuPJOKbK4fYbMhI3afA2P4pIVUjdmgf0t/RNWN1t2gt4jX5Jw7TZ/wCIUuwFBXk6OH5LuOuts4jwOoTV5dzF/EWKS7U3t+IUttDpBM1QO4a78Uk5sZ2uPUhMDIebVx9JI5GyncNBzLAOT7fzDT4j9E3dSycsrvJw/OyTNatMlL9FOxWpxJHKN2O9Bf8ABNZJnDcOHmCPxRWKUM5lOG4x4/NVaFyRp9Wms9TcWUx/aDSNQ0+YB/FFMNwuEgSOiivu3uN08dt1pCG7pGU8mq5BWBYr21O1x94Xa7zbofyWPxED6qlv0hvQW8gkTTxf8OP7oXfXB598mwF1mXm2o43rXCxqpz/UmLuI6r/zM/8A8jv1VmZbntUw+GZsZe1rnNzAXvoDuqpkwCInQFvkUwqsVnk9+aV1truJSLK6UbSH1sfxSoCQ4Zwu0PBBuPFWtg4cyJrQdAFSUPEVQ3ZzfVoRmk9o9SwWIiI/lI/+yTQ0y331JW45tVVo9rEo/wAOP4lcv9rs/KKL/m/VLVhZdlBPFHlfM+2YkNB2Ntyf9clIoK6N47r2u8iFR9Bxv9OgD3NyOpmtbIGm4OdzrPaN7aG45HzTimxpn1ZAD55SltXA6stHFMX7xaYyWg/WztJIO4ty0TSPI/KWgR963edcHawF+ZURp+I5mjSQkdHd4fNEaXi/KQXxRusbggWINrXHjYn4pbX2OiU0+GZHmSQgu1EYvZrBbkTa7zzPIaDndWWC+pvp9azhbX7Ub1H6jiOCcguMjCBaxs5m9726rGtu13YyxFxb3bnLrfS907CjdfhZnlaS54jZc2LibkgCwc4E8tbpHEKVkYu7Id7CzGkgausWFpuBY2snvbTsbbUgC2gBHyTGpljmkIkjz9i9pbfYP7MG4HOwcPVTSKTIjiWPwhtmZeV3k5jodg4m5KBOxgykCMXNtyQBbrqrHr6eF0Zd2bL3sLhu5236oNQcDxsZYOGc6u0BaDvZt+Q29FnKCbOjzcUiGzRBoLpczvvNHlcAg+qYUFKe/Jn7NhP7tu5PV3lspPimBSSSOgYwPADXF4AaB3ttOZsR6EpOfh+QAl1PHZo1sXAgDfY+aEqI2fY1pq+ZsT3mRgZH9Z19XfZbbmlYMYnLQcjnA63acx+A1+SjVdXhzhEP7mFzg3+N2Y949bCw9PBGuH8R7PUak6NHihwQ1lkGKDi0l1tj46FHRiZcAbhJ4jwLHUwtkjf2VRa7ifckJ171tQf4tVFqltTSHLMw2Gzx3mHycNPz8FnLG/RrDNfZLH4p5Ll2IAqJ/tcO1uuxiem/JYuDNvIg9UVYsh9PjZa4tuo9VYqbkXTCaqJNwdVPjYnlJy/ErpJ9aoSMWeOax2OO5o8TF5kTSKvLnNYDq5wb8Ta6sOStDW2GwsB5KkcGxv8A71CTyeFOqjiEFo11v+XVdeCGtnLmns0S44n4rf7UUDdj/jZc/wC0J6roswoaVnsQm/w6mM/zsc0/IlC5vY1XDY07v63D8Wq/SwLRYFRmed5PZLiI/wAOM+UgKT/7KsR/4TR/Vf8AAL0S5q5snyOzz232SV53a0fH9E6h9i1YfecB6fqVfYS0YSphZSFL7CJT78n4D9Ufw/2DwC3aOc7wuT+ithoXYRQWV1inssjipXiijHbOyjdrSW5gXanyG5VV1GZryx1i5ri0jR3eDspGm+vRejcZqTHTTPb7zIpHN8C2MkH4hUr7MqBk2IgyDN2bHzNB2L2vYGl3W2cnzAUOPJS6ArqeeL3op4/HLI0fMWXcOPvH1r+Dm6/EK98QeQ0qr+KKkh+gbe+9hf4pONBYK/bb2+/ER5H8il4uIIzuS3+YEfNCJKxx3KZyPKmgsm9Jjrh/dyn0ddEo+KpPrZHj+IKrw+52Hnt+Cc/S3sHde7yJuPmgZZjsbhkAEkbhZwf3HaXAIGh8yncVZCSCJLajR4t8wqxocdkcbHKfTX8UdjmJCAJfQQSNae815c9ziWEHTMcotvo0NHxXGJvkdGI2iz5bsuQbNG7nnyaduZsFGGykbG3kiFBjErXtGYkEgEO1GpQMSxThGnbDYNyhjdDzNuZPMnUnzVeYdM4y5hcNBs3yvv6qyeMa9zMoAaQbAg31ve/PwUYbi5btHD90/qqSCx1JxTLYBt7DzTSXiKodp3zfwK4fxPJ9iL7p/VIu4tmHKL7v+adBY2kZK86Qn7tln7JqCP7pw9QEueMJxt2f3Fo8aVP2mfcalrY9xv8A7PzfWZJ6ZSsfgR5ioB/kYfzC6dxrU/ab9xqSfxjVH/E+QRoG41qMMcNu1/qi/NrihdSXN3aT6H8wiz+Kak7yH5JrLjczt3k/BPQW4KZW5XB1iCCDseRupU7EBI27SOoUcnqHO3PyCHym2xI8jZNRJslArSs+nHr81GIa54IF7+evzT9s5RQ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40964" name="Picture 4" descr="http://4.bp.blogspot.com/_r7op_4PkFDU/TE2qZkMqPDI/AAAAAAAAADg/EiAvuI8IJj8/s320/folletos+2009+068.jpg"/>
          <p:cNvPicPr>
            <a:picLocks noChangeAspect="1" noChangeArrowheads="1"/>
          </p:cNvPicPr>
          <p:nvPr/>
        </p:nvPicPr>
        <p:blipFill>
          <a:blip r:embed="rId2" cstate="print"/>
          <a:srcRect/>
          <a:stretch>
            <a:fillRect/>
          </a:stretch>
        </p:blipFill>
        <p:spPr bwMode="auto">
          <a:xfrm>
            <a:off x="3035830" y="3140968"/>
            <a:ext cx="4056450" cy="3042339"/>
          </a:xfrm>
          <a:prstGeom prst="rect">
            <a:avLst/>
          </a:prstGeom>
          <a:noFill/>
        </p:spPr>
      </p:pic>
      <p:sp>
        <p:nvSpPr>
          <p:cNvPr id="40966" name="AutoShape 6" descr="data:image/jpeg;base64,/9j/4AAQSkZJRgABAQAAAQABAAD/2wCEAAkGBxQTEhQUEhQVFBQVFBQUFBYUFRQUFBUUFBQWFhQUFBcYHCggGBolHBUUITEhJSkrLi4uFx8zODMsNygtLisBCgoKDg0OGBAQGiwkHCQsLCwsLCwsLCwsLCwsLCwsLCwsLCwsLCwsLCwsLCwsLCwsLCwsLCwsLCwsLCwsLCwsLP/AABEIAL0BCwMBIgACEQEDEQH/xAAcAAACAwEBAQEAAAAAAAAAAAABAgADBAUHBgj/xAA5EAACAQIEAwUGBQQCAwEAAAABAgADEQQSITEFQVEGEyJhcTJSgZGhsQcjQmLRFJLB4XLwM4KiFv/EABoBAQEBAQEBAQAAAAAAAAAAAAABAgMEBQb/xAAoEQEAAwABBAEDAwUAAAAAAAAAAQIRAwQSITFBEyJRMkJxBVJhkbH/2gAMAwEAAhEDEQA/APVCsGWR6tttZX3hJ0E6uqzJHQkbGQDrGEmixMUw85cuP6iZrQGSYSYdGniVPOXAzj5Y6sRsZMSauqIbzAmMI31miniFPlJjONEkUGG8iDJJJAkkkkCSSSQJJJJAkrrVQqlibAAknoBvLJ8b+JnEzSwrU1NjU0P/ABBGYfG4HzlrGzjdKTe0Vh49+IPHDiK71Dz0HQKPZH/fOefV2nX4xXuxnDrtLyTs+Ht6iYrHbHwoMBhgtMvAWSXJh2PL56SwYXqYWKWn4ZZJsFADzjLTHSTW44rMQEYUz0m4UxG7qVqOFg7owd0Z1RQiGlDX0YfrJaSjYRpIbTowJEAjRSLSBoLwiUviF2G8C0CECZUdmO1hLgwXcwi3LDli03vrCXA3gFXI2Jl6Yo8xeZUqg7SyMTGxMSD5S5agOxnNkAkxnHUknPWsRzlqYrqJMTGuSVLXU85YDIgySRXe1ydANTA5/HeM08LSarVNgNAB7TNyVR1nh/bHtZUxYLvZVuVpoNcq73J/USftNn4i9ojiK5VSe7S6oPufU2nwXEq+gHSdP0R/l9jg6aOKnfb9X/HJxlS5nMqGbK5JNhqToBzJPKdfB8KFJc1UXqHZeS+vnOdYmXltS3LfIcfDcNJGZvCv1Mvsq+yB685ur08x1+XKZ6iATOuv0Yp6Y2q+srNSaSwlVRh0hztE/lWpvHVYaioMrKfaHiXmrD7gwkWMMxvyglimVEw3iGmnQShngJlBvNSbL9fWgtJUYKLk2md8QSPALzo8zQZQ+IA0Gp6SoYZ21drdLaS9cic9bfEwYpph3OvhA5S2yJvvFFZmuFGUdZEwQGrG/rAHfMxsosOsdcMN2Pzi1MYq6DU+UU0y+pJA+sB6lcbJqZEw5OrGWUqKrtL7wFSmBtGkvJIiSSGSESSSSESEMRBJAuXEn1nB7c8a7rCtbRn8I15c52J5T+KXGL1RTGyr9TvMzMV8vV0nDHJyxvqPL4PGV9SxO97fzODi6s2YytOLi60573S9/Wc0Pouz2CCp/UPqSWWn5ZR4m9bm3wgxVYsbzXw7xYWko5C/92rfeZMRTI5S3tMR2unBTOOJj5Y6hlDmaXWVFZzcr1lkcSu01OsqtNxLz2r5UVV0hvcCPVGkSmNJXOY+5AIQIypLMkL2s5ESahTtbzErZYTH6upYa48ZzeRkq4pKYt05CVVFqOQVbKvmCD/uXVMGhHj3972Z2ef+VVOsam6EDrtLEwS3vv6mJVx4Gi+Mg5bDa8U0Gqe0WSx2GxtCrauNVTl1J6AGTIz+0Rl+RjgKvMfHeIuNUmwufSEW0qCr7IEskkkRJAJJIEEcGS0WA0l5JIEkkkhMSSSSGVWLrZUZugJ+QvPA+1JZqmc65gT9TPesVTzAjlax/wAzzrtxwTD0MO1SvW7sC4pAi7O1r5FG7f4nPkrMvpdDzcfHvd8vFeI17XE5TdTNmMcXLEWJ2XoORb+JgZrxFceHn5O+0vuuztUNh0Hu3U+oP8Wmmsk+X7L8WFGpZ/8Axto37TyafdVqAIDLYqRcEagjqItG+X2Og54tSK/MOBWo+UzNQnbbD3mY4czHa9tuKLOM+HMrXDm87L0InceUsVea3Tw5dXCHpKO4tp5zvINLHlrMJp3Jt1mrR2w5W4I1hFKXLSmtaMuWjMRrVenc40fvD/S+U6f9PLVwp6TTcdPHy/QQ4kliLgW0FzcbabSn+hqOGDsMp9mxJ0PqJ0VwaKxfKLk+02p2A0J2Gg0lLcQS7AEEroSbimDe2UtybynXfw+HE/hXhcClMab82beJU4kmynW2htcelt5FoVHb8xAAOebfe2UA2PxHOaMJgUpjwjX3ibn58o1f5ZqeFJv3mWx100OvKaaGHVBZRb7/ABMuZZMkbqTIEySESQgjaQiTLARAOaEGLJAYmGKIRAMkkhgSGAGfF/iJ+IVLhyGnTtUxbDwp+mmDs9T/AAu5hJdDtz20ocNpZqn5lZge6og+Jj7z+6g6/KfnPtP2kr4ysa2JfM/6FGlOkvJVXl9zuZi4pxOpWqNWrualVzclvp6DoOU5zG8m45zIs194skImUQGdvgHHnoG1y1M7odQPNehmXgfA6+LqClh6ZqMd7bKOrHZR6z3TsN+GuHwdqtfLXxG4uPy6Z/aDufM/Cairpxzas90PkMRSdQrGkyhwGXMCtwfJhMbYi26n6T2/GotRSrqrqeTC4+s837Qdn+7qrYflOSAw/SddD9JmaWj0+/0vVxyfbbxL5M41BuD8pRW4ovJW+QmjitIU+RM4tTiCD9J+hme60e3flvFf3YFXEO2g0+8vo0Ta0pTitPmD8h/M0U+MUep/tP8AiZ8z7cuOeLdm8NdKlNKUtdpip8co8ydP2mOvaKj1b+2a3Ho+vwR+6HRWnflNK0Rbacpe0FAfqPplaN/+no/u/tmdk+vxf3Q9vxGGxFZgHUJlINyPywNeVznJBGx/SNROvhuGqtibO41zEAWPVQPZ+/nNwMlp11+V2VJSAiXkRSki6qIgKy2KBBqq0XJLjBljV1VlhEtymKwl0ViG0YCAia1QtEtHtJAAkAjW3Nxpqb6ADmZ5v2+/EdKNNqeFezbd8ACd9RSB0P8Aytbp1FrWbekdztv20p4JGVCGr29RSvszefRZ+b+M4vvKjN4mZiWZ3N3cnckxuJcYeszMx3N99b3uSepnOdv5ltaIjK/7S0wrJghAnc7NdlMTjXtRTw86jaIvx5+gnLGIjXDAnofYr8Lq+KtVxN6FDcXH5rjfwj9I8zPROx/4d4XB5XqDv64sczjwqf2Ly9TrPs2czcVx0in5YuD8Go4SmKWGQIo3t7THq53JmswM0BM26RAkGZcVQDKQ4uDy9JfI63ENRsS8l7SYPJVdT1NvQ6ifGYzC7z2LtdwnvEzj2lGvmP8AU81xmH1tOPJD7ta16ji2Pb5erSsJQRPo8fw+yX5WvOWMNMT49vm8nTzE4wEWERdpuq4eUPSvGuFuOYUd5BnmnuIO5l1JpZ+vw8ZX+EziMDNPPMNGbzhB6TNmjK8M40/95RZXnkDwmLDARADM+P4lTo933hstSotINbwh29gMf03PhB6kDnAwYviNSjistTKcNUpBlIUh0qI1qhJ5pZkPUanYG3Wy9PvKOK4Q1KfgIFRCHpMdhUW9gf2kEqfJjOfwjGhQgAK0ahKoDa9CsCQ+GboMwIXzBHuwRLqkSAS0iLC6rM5vG+NUcKmeu1r6IijNUqNvlpqNSZox/EkpEIbvVYXWkgu5HvHki/uNhONicES7Vu7RXcC92ZjoAPCT7I0G1rzURvtqvmXn3bvtTiaiAVEqYei9+7ohGerUtzqAfZiB5NPMcRSrO11wtVj71SnUqN8goUfKe+1qGIvoLemsznD1ibEt8iJ0tOxkeIdrce+Il4dheC49/Zw1S3RqCov/ANKBaa07AY2oSWSnTO+Uuo57KFvae0Lw9uZP1m/DYJV1Op8+XpJ2QxPFWPcvOuyn4VKtqmMbOdxTW4T4ndvpPTcNSWmoWmFVRoABYW+EYeUVpViMWd6diJDK7nlaHN5WMKsHrD8IimH0gPmjCVWvCp84XC4imLT4LtN2es2dB4SRce7/AKnoWYc5RWpg7i4PWSY16un57cU+HlfEMIO6cHp9ZwaGAJ5aDnynr68Apl8zar7pF9f4l+N4aj0ymUKOVgBY/Cc5rsvZXq+PY2HieIwdolDAhh5jefUcWwJpsVdbdDyI6zkinkbMtj1Hl5zHbkvfPT0tlq+nGrYKxlf9LPpmoLUF1+I5j1mc4LymZr+HOekrMvf0ePn6TPeENO783jUGkWpM4aNmhMX5415lvHDGTDGhTKuIYRK9J6T7OLbXsRqreoIB+E53H6lYUC1Bwjo6MSVDqaYYd4GHMZSdtdJswuKzi9rMNGXezb/EHcGTEmvyzcBx7W7msfzEuAfey2zD1W49VKtzNm4nhQveMVLUao/PRb5lYAAYinbW4stwNfCrDUa0cbo2tWXQpYuQNQFvlqgcytzcc1LDpOjgsXnGos66Oo5G17jqpBBB6GWYSa/LHw7ji2NOqzNUpAZ3RGZGRtaVYsosA66+RDchG4hxi/5eEZKlY7v7VGgm5q1iDbTkl7t5C5HMxXCkwmJbiFJ2RCi08VS07vuwxIrLf2Cha5G1s3M69YA19SCtDQqo8JrHcM43CbWXQmxuLaSYxg8BwdNaeZC1QuzM9WoLPVa5u5uBdT+m2mW1tLTotSHrAHvHzcpFL3Y6SMkZoDApNAHdQfhKDg06TZAR6S6uy5rYBOkrfAjl950yICk1Etd0uK2FIiFJ1zT6yl8OJrWos5enp9JBpzmt8OZlNI8x8obiYTNHB6ayphYRRUlVbeEiRTpAG0hQvFLRo2SSVc7iGBWqLOoYdeY9J8Xxjskwu1E5h0OjCeglLRCoMxMa9vT9Zfi9enkHc1abaqwI5kH78xNq4xeam/O2gnpbUBsRceesqPDqXuL/AGj+JnsfRj+pUmPuq+gMCmRTISPITb85g54bwXA30ExUaz1CSpCJsDa7N5+UrUV1vBjqQdiD9phrOyWLHOl7EgWZb7E+UzYhDQfvk1pNpVUculRf8yEU10MDi8+dXXI6kq6HUEHZh1UiYa9X+msxv3a6ZtTen7rea30PTSPxOmxC1qJ8aa25VKZ3X+JpweMWqmYDQjVSNR1BEq5EefhZxLFhcPUqCxHdMV6NmXw/A3Ezphzh6NJg2Y0aSU6hNgalNQBc/uG4+I5zDh8OlPPSqM3doy1aaX8OUm6qBzAYaD0nSQGoQ9QWXdafLyZ+p8uUJMY5rs/EaBKhUw1VXRc9yzC7IajJz09lSRY6npPpFsAANgAB8BbWc3A4Y02qZSO6ds4S2qO3t2Puk6+pM2h5Jhzt7aAYLynNGBkxlaGhzSoGG9pMFuaDNEUyGXEOTBFklxRAisohvJArIlb0gZeYCIGJsOJQ+FI2nQKgxSsursuSadooNuf0nUNKUVMPLrcXYyR6Qh49SjbpK8krfdAmpEYiRpXf4SNQYL0im3WQiQMf+mRuJdS2s53dd5VqZr+EDLrt5zesxVqgWsD7wsfWGKR5VmuWoOG9pfCfQzoYRQEUDbKPtMb0vzXU7OunrLcCbrl5rofSRb+myogIIOoIN/lOd2f4itamwGppu1Ng3kba/CdBRODQK0MbUW1lrKH/APYWH8fKWEpG1mPn23rUNCpkOtJtUPunmvpErlaVQHNYVP8Axkc25rbnLeLOvdE3uR4hbc25TFR4QKvd1mYgg51XcLpY6SxjUZmyvwmDrPiDWrqgAp5KarrY3uWbznVhDXktJLja0yGaMGMAEl5GTq8YGJaRZUmFyvCXlUN5GZhZeHNKwZM0C7NIGlYaS8C3NBEvCDALSZoLyAwBeAwkyEQATEIjSAwKnXylD0JsaKZdNYWw0obD+U6lopUS61FpcjuYe4PnOmacU0x0lai7OHtKMdhBUW49oaiXwekw6xOenPqYgjIW9tTaa6ykEVE57iJjsH3in3pl4ZxAr+XUHiGgPWV0za7DqpXUjNfbcTg4s+MVTqxJVV8rj+JbjlLmyeHr0H+5qwnCQGV3NyBoOkLXKRo0uHMbkt7Q2Owm+lSyqFBvaPGCxrha0yiGE1IoWOVvIwCtCTEAjCEOpkJi5oywBeENGtABAPLSEQESC8JJhDeKTADDJ80geLJeA2eNeIqwkwDeSArJAGaCEwAQiEySSXgEGAmAmLeaxTQ3i3glGLNJmgaFTMPSlpz+JLcjL7XOdO0RKQveFrbtnVWDoZbE6ma2MSGEmdNJmiGMphmYWh5LxVWMIYkTDaVgxxCJlkhBjEQAITpCFiwCTATJJCGB6wxbyQzKAxhEhBgNJIIDKDGJleaEmAxMEkkQzqQNCYpMpEoBAZIJV0YIskK//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es una escritura gráfica o grafo manuscrito que representa el nombre y apellido, o título, que una persona escribe de su propia mano</a:t>
            </a:r>
            <a:endParaRPr lang="es-CO" dirty="0"/>
          </a:p>
        </p:txBody>
      </p:sp>
      <p:sp>
        <p:nvSpPr>
          <p:cNvPr id="2" name="1 Título"/>
          <p:cNvSpPr>
            <a:spLocks noGrp="1"/>
          </p:cNvSpPr>
          <p:nvPr>
            <p:ph type="title"/>
          </p:nvPr>
        </p:nvSpPr>
        <p:spPr/>
        <p:txBody>
          <a:bodyPr/>
          <a:lstStyle/>
          <a:p>
            <a:r>
              <a:rPr lang="es-ES" dirty="0" smtClean="0"/>
              <a:t>Firma</a:t>
            </a:r>
            <a:endParaRPr lang="es-CO" dirty="0"/>
          </a:p>
        </p:txBody>
      </p:sp>
      <p:sp>
        <p:nvSpPr>
          <p:cNvPr id="39938" name="AutoShape 2" descr="data:image/jpeg;base64,/9j/4AAQSkZJRgABAQAAAQABAAD/2wCEAAkGBxQTEhQUEhQVFBQVFBQUFBYUFRQUFBUUFBQWFhQUFBcYHCggGBolHBUUITEhJSkrLi4uFx8zODMsNygtLisBCgoKDg0OGBAQGiwkHCQsLCwsLCwsLCwsLCwsLCwsLCwsLCwsLCwsLCwsLCwsLCwsLCwsLCwsLCwsLCwsLCwsLP/AABEIAL0BCwMBIgACEQEDEQH/xAAcAAACAwEBAQEAAAAAAAAAAAABAgADBAUHBgj/xAA5EAACAQIEAwUGBQQCAwEAAAABAgADEQQSITEFQVEGEyJhcTJSgZGhsQcjQmLRFJLB4XLwM4KiFv/EABoBAQEBAQEBAQAAAAAAAAAAAAABAgMEBQb/xAAoEQEAAwABBAEDAwUAAAAAAAAAAQIRAwQSITFBEyJRMkJxBVJhkbH/2gAMAwEAAhEDEQA/APVCsGWR6tttZX3hJ0E6uqzJHQkbGQDrGEmixMUw85cuP6iZrQGSYSYdGniVPOXAzj5Y6sRsZMSauqIbzAmMI31miniFPlJjONEkUGG8iDJJJAkkkkCSSSQJJJJAkrrVQqlibAAknoBvLJ8b+JnEzSwrU1NjU0P/ABBGYfG4HzlrGzjdKTe0Vh49+IPHDiK71Dz0HQKPZH/fOefV2nX4xXuxnDrtLyTs+Ht6iYrHbHwoMBhgtMvAWSXJh2PL56SwYXqYWKWn4ZZJsFADzjLTHSTW44rMQEYUz0m4UxG7qVqOFg7owd0Z1RQiGlDX0YfrJaSjYRpIbTowJEAjRSLSBoLwiUviF2G8C0CECZUdmO1hLgwXcwi3LDli03vrCXA3gFXI2Jl6Yo8xeZUqg7SyMTGxMSD5S5agOxnNkAkxnHUknPWsRzlqYrqJMTGuSVLXU85YDIgySRXe1ydANTA5/HeM08LSarVNgNAB7TNyVR1nh/bHtZUxYLvZVuVpoNcq73J/USftNn4i9ojiK5VSe7S6oPufU2nwXEq+gHSdP0R/l9jg6aOKnfb9X/HJxlS5nMqGbK5JNhqToBzJPKdfB8KFJc1UXqHZeS+vnOdYmXltS3LfIcfDcNJGZvCv1Mvsq+yB685ur08x1+XKZ6iATOuv0Yp6Y2q+srNSaSwlVRh0hztE/lWpvHVYaioMrKfaHiXmrD7gwkWMMxvyglimVEw3iGmnQShngJlBvNSbL9fWgtJUYKLk2md8QSPALzo8zQZQ+IA0Gp6SoYZ21drdLaS9cic9bfEwYpph3OvhA5S2yJvvFFZmuFGUdZEwQGrG/rAHfMxsosOsdcMN2Pzi1MYq6DU+UU0y+pJA+sB6lcbJqZEw5OrGWUqKrtL7wFSmBtGkvJIiSSGSESSSSESEMRBJAuXEn1nB7c8a7rCtbRn8I15c52J5T+KXGL1RTGyr9TvMzMV8vV0nDHJyxvqPL4PGV9SxO97fzODi6s2YytOLi60573S9/Wc0Pouz2CCp/UPqSWWn5ZR4m9bm3wgxVYsbzXw7xYWko5C/92rfeZMRTI5S3tMR2unBTOOJj5Y6hlDmaXWVFZzcr1lkcSu01OsqtNxLz2r5UVV0hvcCPVGkSmNJXOY+5AIQIypLMkL2s5ESahTtbzErZYTH6upYa48ZzeRkq4pKYt05CVVFqOQVbKvmCD/uXVMGhHj3972Z2ef+VVOsam6EDrtLEwS3vv6mJVx4Gi+Mg5bDa8U0Gqe0WSx2GxtCrauNVTl1J6AGTIz+0Rl+RjgKvMfHeIuNUmwufSEW0qCr7IEskkkRJAJJIEEcGS0WA0l5JIEkkkhMSSSSGVWLrZUZugJ+QvPA+1JZqmc65gT9TPesVTzAjlax/wAzzrtxwTD0MO1SvW7sC4pAi7O1r5FG7f4nPkrMvpdDzcfHvd8vFeI17XE5TdTNmMcXLEWJ2XoORb+JgZrxFceHn5O+0vuuztUNh0Hu3U+oP8Wmmsk+X7L8WFGpZ/8Axto37TyafdVqAIDLYqRcEagjqItG+X2Og54tSK/MOBWo+UzNQnbbD3mY4czHa9tuKLOM+HMrXDm87L0InceUsVea3Tw5dXCHpKO4tp5zvINLHlrMJp3Jt1mrR2w5W4I1hFKXLSmtaMuWjMRrVenc40fvD/S+U6f9PLVwp6TTcdPHy/QQ4kliLgW0FzcbabSn+hqOGDsMp9mxJ0PqJ0VwaKxfKLk+02p2A0J2Gg0lLcQS7AEEroSbimDe2UtybynXfw+HE/hXhcClMab82beJU4kmynW2htcelt5FoVHb8xAAOebfe2UA2PxHOaMJgUpjwjX3ibn58o1f5ZqeFJv3mWx100OvKaaGHVBZRb7/ABMuZZMkbqTIEySESQgjaQiTLARAOaEGLJAYmGKIRAMkkhgSGAGfF/iJ+IVLhyGnTtUxbDwp+mmDs9T/AAu5hJdDtz20ocNpZqn5lZge6og+Jj7z+6g6/KfnPtP2kr4ysa2JfM/6FGlOkvJVXl9zuZi4pxOpWqNWrualVzclvp6DoOU5zG8m45zIs194skImUQGdvgHHnoG1y1M7odQPNehmXgfA6+LqClh6ZqMd7bKOrHZR6z3TsN+GuHwdqtfLXxG4uPy6Z/aDufM/Cairpxzas90PkMRSdQrGkyhwGXMCtwfJhMbYi26n6T2/GotRSrqrqeTC4+s837Qdn+7qrYflOSAw/SddD9JmaWj0+/0vVxyfbbxL5M41BuD8pRW4ovJW+QmjitIU+RM4tTiCD9J+hme60e3flvFf3YFXEO2g0+8vo0Ta0pTitPmD8h/M0U+MUep/tP8AiZ8z7cuOeLdm8NdKlNKUtdpip8co8ydP2mOvaKj1b+2a3Ho+vwR+6HRWnflNK0Rbacpe0FAfqPplaN/+no/u/tmdk+vxf3Q9vxGGxFZgHUJlINyPywNeVznJBGx/SNROvhuGqtibO41zEAWPVQPZ+/nNwMlp11+V2VJSAiXkRSki6qIgKy2KBBqq0XJLjBljV1VlhEtymKwl0ViG0YCAia1QtEtHtJAAkAjW3Nxpqb6ADmZ5v2+/EdKNNqeFezbd8ACd9RSB0P8Aytbp1FrWbekdztv20p4JGVCGr29RSvszefRZ+b+M4vvKjN4mZiWZ3N3cnckxuJcYeszMx3N99b3uSepnOdv5ltaIjK/7S0wrJghAnc7NdlMTjXtRTw86jaIvx5+gnLGIjXDAnofYr8Lq+KtVxN6FDcXH5rjfwj9I8zPROx/4d4XB5XqDv64sczjwqf2Ly9TrPs2czcVx0in5YuD8Go4SmKWGQIo3t7THq53JmswM0BM26RAkGZcVQDKQ4uDy9JfI63ENRsS8l7SYPJVdT1NvQ6ifGYzC7z2LtdwnvEzj2lGvmP8AU81xmH1tOPJD7ta16ji2Pb5erSsJQRPo8fw+yX5WvOWMNMT49vm8nTzE4wEWERdpuq4eUPSvGuFuOYUd5BnmnuIO5l1JpZ+vw8ZX+EziMDNPPMNGbzhB6TNmjK8M40/95RZXnkDwmLDARADM+P4lTo933hstSotINbwh29gMf03PhB6kDnAwYviNSjistTKcNUpBlIUh0qI1qhJ5pZkPUanYG3Wy9PvKOK4Q1KfgIFRCHpMdhUW9gf2kEqfJjOfwjGhQgAK0ahKoDa9CsCQ+GboMwIXzBHuwRLqkSAS0iLC6rM5vG+NUcKmeu1r6IijNUqNvlpqNSZox/EkpEIbvVYXWkgu5HvHki/uNhONicES7Vu7RXcC92ZjoAPCT7I0G1rzURvtqvmXn3bvtTiaiAVEqYei9+7ohGerUtzqAfZiB5NPMcRSrO11wtVj71SnUqN8goUfKe+1qGIvoLemsznD1ibEt8iJ0tOxkeIdrce+Il4dheC49/Zw1S3RqCov/ANKBaa07AY2oSWSnTO+Uuo57KFvae0Lw9uZP1m/DYJV1Op8+XpJ2QxPFWPcvOuyn4VKtqmMbOdxTW4T4ndvpPTcNSWmoWmFVRoABYW+EYeUVpViMWd6diJDK7nlaHN5WMKsHrD8IimH0gPmjCVWvCp84XC4imLT4LtN2es2dB4SRce7/AKnoWYc5RWpg7i4PWSY16un57cU+HlfEMIO6cHp9ZwaGAJ5aDnynr68Apl8zar7pF9f4l+N4aj0ymUKOVgBY/Cc5rsvZXq+PY2HieIwdolDAhh5jefUcWwJpsVdbdDyI6zkinkbMtj1Hl5zHbkvfPT0tlq+nGrYKxlf9LPpmoLUF1+I5j1mc4LymZr+HOekrMvf0ePn6TPeENO783jUGkWpM4aNmhMX5415lvHDGTDGhTKuIYRK9J6T7OLbXsRqreoIB+E53H6lYUC1Bwjo6MSVDqaYYd4GHMZSdtdJswuKzi9rMNGXezb/EHcGTEmvyzcBx7W7msfzEuAfey2zD1W49VKtzNm4nhQveMVLUao/PRb5lYAAYinbW4stwNfCrDUa0cbo2tWXQpYuQNQFvlqgcytzcc1LDpOjgsXnGos66Oo5G17jqpBBB6GWYSa/LHw7ji2NOqzNUpAZ3RGZGRtaVYsosA66+RDchG4hxi/5eEZKlY7v7VGgm5q1iDbTkl7t5C5HMxXCkwmJbiFJ2RCi08VS07vuwxIrLf2Cha5G1s3M69YA19SCtDQqo8JrHcM43CbWXQmxuLaSYxg8BwdNaeZC1QuzM9WoLPVa5u5uBdT+m2mW1tLTotSHrAHvHzcpFL3Y6SMkZoDApNAHdQfhKDg06TZAR6S6uy5rYBOkrfAjl950yICk1Etd0uK2FIiFJ1zT6yl8OJrWos5enp9JBpzmt8OZlNI8x8obiYTNHB6ayphYRRUlVbeEiRTpAG0hQvFLRo2SSVc7iGBWqLOoYdeY9J8Xxjskwu1E5h0OjCeglLRCoMxMa9vT9Zfi9enkHc1abaqwI5kH78xNq4xeam/O2gnpbUBsRceesqPDqXuL/AGj+JnsfRj+pUmPuq+gMCmRTISPITb85g54bwXA30ExUaz1CSpCJsDa7N5+UrUV1vBjqQdiD9phrOyWLHOl7EgWZb7E+UzYhDQfvk1pNpVUculRf8yEU10MDi8+dXXI6kq6HUEHZh1UiYa9X+msxv3a6ZtTen7rea30PTSPxOmxC1qJ8aa25VKZ3X+JpweMWqmYDQjVSNR1BEq5EefhZxLFhcPUqCxHdMV6NmXw/A3Ezphzh6NJg2Y0aSU6hNgalNQBc/uG4+I5zDh8OlPPSqM3doy1aaX8OUm6qBzAYaD0nSQGoQ9QWXdafLyZ+p8uUJMY5rs/EaBKhUw1VXRc9yzC7IajJz09lSRY6npPpFsAANgAB8BbWc3A4Y02qZSO6ds4S2qO3t2Puk6+pM2h5Jhzt7aAYLynNGBkxlaGhzSoGG9pMFuaDNEUyGXEOTBFklxRAisohvJArIlb0gZeYCIGJsOJQ+FI2nQKgxSsursuSadooNuf0nUNKUVMPLrcXYyR6Qh49SjbpK8krfdAmpEYiRpXf4SNQYL0im3WQiQMf+mRuJdS2s53dd5VqZr+EDLrt5zesxVqgWsD7wsfWGKR5VmuWoOG9pfCfQzoYRQEUDbKPtMb0vzXU7OunrLcCbrl5rofSRb+myogIIOoIN/lOd2f4itamwGppu1Ng3kba/CdBRODQK0MbUW1lrKH/APYWH8fKWEpG1mPn23rUNCpkOtJtUPunmvpErlaVQHNYVP8Axkc25rbnLeLOvdE3uR4hbc25TFR4QKvd1mYgg51XcLpY6SxjUZmyvwmDrPiDWrqgAp5KarrY3uWbznVhDXktJLja0yGaMGMAEl5GTq8YGJaRZUmFyvCXlUN5GZhZeHNKwZM0C7NIGlYaS8C3NBEvCDALSZoLyAwBeAwkyEQATEIjSAwKnXylD0JsaKZdNYWw0obD+U6lopUS61FpcjuYe4PnOmacU0x0lai7OHtKMdhBUW49oaiXwekw6xOenPqYgjIW9tTaa6ykEVE57iJjsH3in3pl4ZxAr+XUHiGgPWV0za7DqpXUjNfbcTg4s+MVTqxJVV8rj+JbjlLmyeHr0H+5qwnCQGV3NyBoOkLXKRo0uHMbkt7Q2Owm+lSyqFBvaPGCxrha0yiGE1IoWOVvIwCtCTEAjCEOpkJi5oywBeENGtABAPLSEQESC8JJhDeKTADDJ80geLJeA2eNeIqwkwDeSArJAGaCEwAQiEySSXgEGAmAmLeaxTQ3i3glGLNJmgaFTMPSlpz+JLcjL7XOdO0RKQveFrbtnVWDoZbE6ma2MSGEmdNJmiGMphmYWh5LxVWMIYkTDaVgxxCJlkhBjEQAITpCFiwCTATJJCGB6wxbyQzKAxhEhBgNJIIDKDGJleaEmAxMEkkQzqQNCYpMpEoBAZIJV0YIskK//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39940" name="Picture 4" descr="http://contratos.wanazone.com/images/FirmaContrato.jpg"/>
          <p:cNvPicPr>
            <a:picLocks noChangeAspect="1" noChangeArrowheads="1"/>
          </p:cNvPicPr>
          <p:nvPr/>
        </p:nvPicPr>
        <p:blipFill>
          <a:blip r:embed="rId2" cstate="print"/>
          <a:srcRect/>
          <a:stretch>
            <a:fillRect/>
          </a:stretch>
        </p:blipFill>
        <p:spPr bwMode="auto">
          <a:xfrm>
            <a:off x="2339752" y="3290610"/>
            <a:ext cx="5375920" cy="380514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1324744"/>
          </a:xfrm>
        </p:spPr>
        <p:txBody>
          <a:bodyPr>
            <a:normAutofit/>
          </a:bodyPr>
          <a:lstStyle/>
          <a:p>
            <a:pPr lvl="0"/>
            <a:r>
              <a:rPr lang="es-ES" dirty="0" smtClean="0"/>
              <a:t> </a:t>
            </a:r>
            <a:r>
              <a:rPr lang="es-ES" dirty="0"/>
              <a:t>desplazamiento de personas, documentos, activos e infraestructura pública</a:t>
            </a:r>
            <a:r>
              <a:rPr lang="es-ES" dirty="0" smtClean="0"/>
              <a:t>.</a:t>
            </a:r>
            <a:endParaRPr lang="es-CO" dirty="0"/>
          </a:p>
        </p:txBody>
      </p:sp>
      <p:sp>
        <p:nvSpPr>
          <p:cNvPr id="2" name="1 Título"/>
          <p:cNvSpPr>
            <a:spLocks noGrp="1"/>
          </p:cNvSpPr>
          <p:nvPr>
            <p:ph type="title"/>
          </p:nvPr>
        </p:nvSpPr>
        <p:spPr/>
        <p:txBody>
          <a:bodyPr/>
          <a:lstStyle/>
          <a:p>
            <a:r>
              <a:rPr lang="es-ES" dirty="0" smtClean="0"/>
              <a:t>Traslado</a:t>
            </a:r>
            <a:endParaRPr lang="es-CO" dirty="0"/>
          </a:p>
        </p:txBody>
      </p:sp>
      <p:pic>
        <p:nvPicPr>
          <p:cNvPr id="4" name="Picture 12" descr="http://actualidad.orange.es/UpImages/2155/los_herederos_de_miguel_hernandez_inician_el_traslado_del_legado_a_un_banco_38c330f987c8106ff1ed8f657_s.jpg"/>
          <p:cNvPicPr>
            <a:picLocks noChangeAspect="1" noChangeArrowheads="1"/>
          </p:cNvPicPr>
          <p:nvPr/>
        </p:nvPicPr>
        <p:blipFill>
          <a:blip r:embed="rId2" cstate="print"/>
          <a:srcRect/>
          <a:stretch>
            <a:fillRect/>
          </a:stretch>
        </p:blipFill>
        <p:spPr bwMode="auto">
          <a:xfrm>
            <a:off x="2123728" y="2780928"/>
            <a:ext cx="4476750" cy="298132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1900808"/>
          </a:xfrm>
        </p:spPr>
        <p:txBody>
          <a:bodyPr>
            <a:normAutofit/>
          </a:bodyPr>
          <a:lstStyle/>
          <a:p>
            <a:pPr lvl="0"/>
            <a:r>
              <a:rPr lang="es-ES" dirty="0" smtClean="0"/>
              <a:t>es </a:t>
            </a:r>
            <a:r>
              <a:rPr lang="es-ES" dirty="0"/>
              <a:t>el establecimiento de la veracidad de algo. Este término se utiliza especialmente en las ciencias, ingeniería, derecho y computación</a:t>
            </a:r>
            <a:endParaRPr lang="es-CO" dirty="0"/>
          </a:p>
          <a:p>
            <a:endParaRPr lang="es-CO" dirty="0"/>
          </a:p>
        </p:txBody>
      </p:sp>
      <p:sp>
        <p:nvSpPr>
          <p:cNvPr id="2" name="1 Título"/>
          <p:cNvSpPr>
            <a:spLocks noGrp="1"/>
          </p:cNvSpPr>
          <p:nvPr>
            <p:ph type="title"/>
          </p:nvPr>
        </p:nvSpPr>
        <p:spPr/>
        <p:txBody>
          <a:bodyPr/>
          <a:lstStyle/>
          <a:p>
            <a:r>
              <a:rPr lang="es-ES" dirty="0" smtClean="0"/>
              <a:t>Verificación</a:t>
            </a:r>
            <a:endParaRPr lang="es-CO" dirty="0"/>
          </a:p>
        </p:txBody>
      </p:sp>
      <p:pic>
        <p:nvPicPr>
          <p:cNvPr id="5" name="Picture 10" descr="https://sede.gobcan.es/repositorio_comun/galerias/galerias_imagenes/160x130_verificacion.jpg"/>
          <p:cNvPicPr>
            <a:picLocks noChangeAspect="1" noChangeArrowheads="1"/>
          </p:cNvPicPr>
          <p:nvPr/>
        </p:nvPicPr>
        <p:blipFill>
          <a:blip r:embed="rId2" cstate="print"/>
          <a:srcRect/>
          <a:stretch>
            <a:fillRect/>
          </a:stretch>
        </p:blipFill>
        <p:spPr bwMode="auto">
          <a:xfrm>
            <a:off x="2411760" y="3347991"/>
            <a:ext cx="3396208" cy="275941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2692896"/>
          </a:xfrm>
        </p:spPr>
        <p:txBody>
          <a:bodyPr>
            <a:normAutofit/>
          </a:bodyPr>
          <a:lstStyle/>
          <a:p>
            <a:r>
              <a:rPr lang="es-ES" dirty="0" smtClean="0"/>
              <a:t> por medio de esta herramienta se puede realizar varias cartas que de salida o entrada con una plantilla creada previamente  que contiene el mismo texto y serán remitidas a diferente  destinatario</a:t>
            </a:r>
            <a:endParaRPr lang="es-CO" dirty="0" smtClean="0"/>
          </a:p>
          <a:p>
            <a:endParaRPr lang="es-CO" dirty="0"/>
          </a:p>
        </p:txBody>
      </p:sp>
      <p:sp>
        <p:nvSpPr>
          <p:cNvPr id="2" name="1 Título"/>
          <p:cNvSpPr>
            <a:spLocks noGrp="1"/>
          </p:cNvSpPr>
          <p:nvPr>
            <p:ph type="title"/>
          </p:nvPr>
        </p:nvSpPr>
        <p:spPr/>
        <p:txBody>
          <a:bodyPr/>
          <a:lstStyle/>
          <a:p>
            <a:r>
              <a:rPr lang="es-ES" dirty="0" smtClean="0"/>
              <a:t>Numeración y flechado</a:t>
            </a:r>
            <a:endParaRPr lang="es-CO" dirty="0"/>
          </a:p>
        </p:txBody>
      </p:sp>
      <p:sp>
        <p:nvSpPr>
          <p:cNvPr id="36866" name="AutoShape 2" descr="data:image/jpeg;base64,/9j/4AAQSkZJRgABAQAAAQABAAD/2wCEAAkGBhQSERUSERIWEhQUDRQUFxgYFhcZGhcYGBQcFBcbFhQXHCYfFxsjGRQVHy8gJScpLCwtFSAxNTAsNSYrLCkBCQoKDgwOGg8PGjUkHx0tLSwsKSwsLywsLCwvLCwpLCwqLCwvLCwsLCwsLCwsKS0sKSwsLCwsLCwpLCksLCwpLP/AABEIAIgBcgMBIgACEQEDEQH/xAAcAAEAAQUBAQAAAAAAAAAAAAAAAQIEBQYHAwj/xABOEAABAwEEBAkGCAoKAwAAAAABAAIDEQQSITEFBkFRBxNhcYGRobHRFiIyU5LwFCNCUlSiwdIXMzRicoKDstPhJENEY3OTo7PC8QgVdP/EABoBAQADAQEBAAAAAAAAAAAAAAABAwQCBQb/xAAuEQACAQIFAwIGAQUAAAAAAAAAAQIDEQQSITFRExRBcaEyM1JhgbEiQpHB4fD/2gAMAwEAAhEDEQA/AOttVQVLVaaWtvFROftDcOc4BcTmoRcn4Br+s+m8SxpwGBptK02S2kmjqmu2ow515aR0heccedY/4QC07amm/rXysozrydSfn2K3M9pZK1oanHdhu50iqSG0qS4AbKkmlO0BWDZThvV5YX+e0g5Pac+UFXqlbRnFzcoeC600rxkTagEgl1RvBo2ldmZUfgotHrout/3V1RF7awdJFuVHKn8E9p9bDlvf91UO4JLT6yH2n/cXWEXSwtNeCMiOS/gjtPrYet33VB4I7T6yH2n/AHV1tF128BkRyccEk/z4s97vur1i4Kpx8uLrd91dTRQ8PTY6aOYs4M7QDW/Fnvd91eh4NJ61vRcuLvBdKRR2tLgZEc4bwbTVrfj6z4Kv8HM3z2dbvBdERc9nS49xkRz8cHk3z4/reCr/AAfS+sZ9bwW+oo7Kjx7snIjQhweS+tj+sn4OpPWR9TlvqJ2VHj3YyI0L8HMlKccz2XKtnBw8D8c32D4rekTsqPHuxlRz+16tusVyXjQ88aG0DSMaE1zO5bnZpw9jXjJzQVrvCVJSCIDM2nujcrnVC2X4bp+ScOY499VTSy0cS6cdmvclaGeClQFK9IklERASgRAgCkKFIQBSFCkIApChSEAREQEhECIAiIgCIiAoREQGNatV18t12NrK5kuPRgPtW1NXNNfLYXTPHzQGjq/mVgx8rUsv1O3+TmbsjT55CSd1T1ZryAA2nE7lSZMwcKjuXk+2U5huz6FjjDwjOezW1r1+PariB9KcmNK7t6tb4Iw2096869Wy5mmw9yhog+konVAO8A9iqVroyS9DG7fCw9bQVdL3DWEREAREQBERAEREAREQBERAEREAREQGh8Klouts24zv/dHiVOpM1Hlu9ndiPtWH4ZrT8bY4+WR/a0fYqtUbdSdhO+70HDvXkYl5cRGX3RzfU6SFKgKV650SiIgJQIgQBSFCkIApChSEAUhQpCAIiICQiBEAREQBERAUIiIDGtXHtc5f6RLn+UO7CuwtXIuECK7aZeV94dIBWHGK+X1Kqmxq8zKgk549HKsPa5CMXe+7DmWVEu/3POrO20cMcxX3qqaej1KT2storHTOhpy7x78qrLq7QOuqx+j3UvN5K9RV7YjV2VcKU3LqUbNhn0lq26tjs532SH/bCySxGqDq2Gzf/LH2NosuvRWxqWwREUkhERAEREAREQBERAEREAREQBERAcW4WbSHaWijzuWNhpzve7wVrom2kPBrtCx2vVs4zTlpplG2NnsxNr2kqLJLjhivKxkczKJP+R3ixz32NePlMB7F7LXNR9IcZZ7pzYew4+K2NehRnngpFyJREVpJKBECAKQoUhAFIUKQgCkKFIQBERASEQIgCIiAIiIChERAY1q5bwoRfHk72t/doupNXOOE+P41p3x91QsmL+FepXU2OaxTEeaTgcD4qmXCm73yXraYxnvVkH0N09apSuUHiXBsoIyOHZkps9quyU21xS0w1aT0/wDaspH1IfTLA/8ASuSTJPqDg7mvaNsx3Qlvsvc37Fsa1TgudXRdn5ONH+s8/atrWqOxpWwREUkhERAEREAREQBERAEREAXjabW2MVcadpPMAoltzGmjngHdVYTTVuBI4ohxpShHaCedcuSRZCDk7FxLrIPkMJ5zTsXi/WB+xrR1+KwdpE5GFwcpJPYAvB8FpDcDHgNoIqsdSpLwzaqMDWtZdTY789sjc8Svc6V4cQ5riTeIGFW8mJ2LVNH2ytCMQVuNq0rLJ8XIGtIOQrjTn2Lnlpsxs88sNcA6+2nzX+c0dGXQsy/m3Fu5nxuGyRU0vU6rqDpAMlAJweLvh2966SvnnQ1tkDhdBOOxd20BbjNZ43uFHFtHc4wKvwjcG6b9UYoPSxkURF6BYSgRAgCkKFIQBSFCkIApChSEAREQEhECIAiIgCIiAoREQGNatA4UmYxH8x3Yf5rf2rROFFuEJ/THcs2J+X/b9nFT4TmVos+4YUPvRYuQLJTPuk0risfM0k57a5LNTM54Nmpnl75rwnbQ1GR2e+1elc8VLySKbdi0ok7/AMDE5dotlcbs8rRzXqjvW9LnPARNe0a7823SDrYx3/JdGWhbGmOwREUkhERAEREAREQBERAERWGlZy0ChLeUCqEpXdjF2ywz3iGxhwrnUYivKcCvI6GmJBuDDZeCk6TeAfjScTuVMdukcMZT10VMst9TYs6Xg9naPm9WD+s3xWD09pB8ADZInMvZOwLesFZR8zyDWR3tFYLSc73G4Xue3E0JvAHZgVRUaS0LKKblrYx2Bo5uJrVafr/YRFOy2jzmyMETm/NeAS003EA9I5VvtlwwuNPKBTsWI1i0Y6UtY5ou37za5Xhs58V50pwpS6l/VF+JSlTaZoVm0/NhxcYA98luupes9pjmZfBdE5wa4c5pUjYrZ8JYboaKjZkeg5FVQy5PYS1zTU7xTHL/AI7QuY4mLd4xt9zwErHbEWO0BpT4RAyTIkUd+kMDTkOfSsivfi1JXReSgRApAUhQpCAKQoUhAFIUKQgCIiAkIgRAEREAREQFCIiAxrVpPCi34qM7nO+xbs1adwnMrZ2HdIe4LPiflv8AH7OJ/CchtLSeg4jnyyVjJIa44LMl7N4r9qxlqc2uBG5ZYS+xnLaRopUcq8b1Cqzng5UPZj77loRJ2/gGP9DtA2fDrw/WiYD2tXTVyzgFk+ItLd1ojPXHT/iuprTHY0R2CIik6Ie8AVJoBtKiOUOFWkHmWq6d03eddaata7L5xBx6Niy+gIXXOMdgZKGm4bFypJuyLpUnGOZ+TKoiLopCIiAIiIAoIrmpRAalLITIcIxRxq10Te+lVS20sLqGCM4fJqzuWz2mwsk9NgPLt6xisRLqk2t6ORzDuPnDx7VVOMvBqjUg99CzdNBTGFw/ReT3lYHSTAXg2cuDLuN5l41ryHmWYtugrSAQ1rZOUOoep1FhHsdDhIHMJNfOB7DtWape2qNNLLe6fuXVmgddqSDzYdhWE09bfjGxCpIBeRyDDDlqVmzbgBU0WmaT0y2a2gMoOKjMbnA5ud51CNt0Z/pLLileGVIVnlpyb9D3meJWVODmmnNTEHv6li3W278YMXMIDx84b+gq/hdRxHznYU33SfsWInbeq5oN2SJwwGTqY4fpALBQir2e3/aHjvk7LqPDdsbKZF73DmLsOwBZ9YjVGyOisNnY/Bws7ajdXGnasuvpKatBIsWxKBFrWv8ApZ9nsjnxmjiQK7qua3I5+llyBWxi5NRXkN2VzZbyBy4F5WWn17vq+CeVlp9e76vgtvYz5Rn7mPB368gcuA+Vlp9e76vgnlZafXu+r4J2M+UO5jwd+vKQ5cA8rLT6931fBPKy0/SHfV8E7GfKHcx4O/3kvLgHlbafXu+r4J5WWn17vq+CdjPlDuY8H0AHJeXBLNrHa5HhjJnuc40A83nNSRQAAEknAAK8/wDfvGBtkzz86OJhZ0F72OcMcw0DdVcvByXn9kqun4O33lK4PbNPWpgDhaS9jq3XgAAkUvNILQWuFRVp3g4ggndOC7T0sxlbI++GltK0r5wccabrnaeSnFTDShHPc6jWUpZbHRERFlLihERAY1q0bhVlPFRx1oCXOrzUC3lq0/hLsN+KN1QLshBrtBbs6R2qjEfLf4/ZxP4Tjs+jiQSH5nerCTRr9uPSvfSdvji81pvEn7Vjm6RlecKDZQ1PcqIKVrlJL7K5u0jtXm6QjLFe7RPndvdB715zOlzMbcDTMK1MHYP/AB7tN4W1u42c9YlH2BdhXzXwecIZ0bx5Nn43jWR4X7lLl853HVrfWxj/AMhLS4+bo5jR+dK77gV6asXRasdxWN05bLkdAfOdhzDaVykcNFtcLwgszBTaZHdzgtoZpKaaNks90SOjaSGVDRUVoA4k7VVOqkrI00IZ5ehcWPR7ZZmNIwrU8wxK3cBc0OkrQx9LPdEnEuxcAQCSAK1yyKs7RrdpGM3ZZmsN2uETCDvocaqqFaMFqW4tSi03sdYRcjOu1s+lHoii+4rWTXW27LW//Kg/hqVi4PkwdRHZkXFDrjbj/bZcvmQYf6almtlupjbZfYh/hrruYEdWJ2pFxQa42/Zbn57Y7P8Aw1I110hT8td0w2c9zAp7mBPVidqRcU8utJfS29MEf2URvCJpMZTwu54PBynrw5HUidrRcTdwmaUHyrMf2TvvK0tHCZpY5S2dvNF94lddaHJPUid3WrcIlpa2yUcL16VoA25E17Fyyxa1aStcscMlrcOMlDPMIiArlUxNa7tVOsmo5srzJaI3OBP42857SfznONQf0s1xOpeLSR1GrkkpWvYxlv0hI74uKQ1+VQ+gOf52wBUQgMAAaGi7lvO0k8+OK8fhbG4MFAG/JyJPQvF016jR2Z+/KseXSxzWryryzPRcGUsVpxaa/LJHVcHaVk+D+wme1NjIvMEpkNfmtJPbgOlYexQOkmjijFSXCoG8Ygda7PqdqeyxMJ9KV7QHu2AD5LeSqmlSUpbHMVc2MKURemWkrSOF59NHuP8AeM/3GLd1q/CJoZ9psbo4xV1Qab6Oa7PZ6NK5YitBUiyk0pxb5OJq8WcT0FLE4SceQAA0tF67e9IkA55huW9X4ZZjHVpYX0DhG6YMHnMs5cDIcRdL5wAT8g5lpBtjqlaB/USeyo8lLR6iT2Svbbi3fN7nnpPgyFnstkdi+Vg82D+tAINIBICLw2OmyafQxIIocdox0D3v4y6xomYADKWhsRvCR7XOPxjm0ZRuNbxwOyfJS0eok9kp5J2j1EnslReP1e5OvBkJrBZmOuvIa4RMc1vGg3y6GN54y89oiN576AubWgGNKupscFjdKxpc1seBe50wvUNpezY4Mq2JrXYE+lWjhgLI6q2k5wSH9UqPJS0eok9kqNLfF7jXgubLFZqtD3tawwMq8SguLy6PjAYsSy7WShpiG187NTaDZiKuuCRzXXgyUFsbhDI5oYWea8FzIRtFXkZ5WvkpaPUSeyU8lLR6iT2Sp/j9XuNeCnVua98Ir9DPPdM0Qkp+zL68hK3fVVlmfo60m2UaxtpFxw9MPMYpc3uO7I7cFqNh0Ba4ZBJHA8ObXNlQQRQhwODmkEgg5glZU6JvDzrJao8a3GFpZU4G6Xi83IZ3jhmVE3CStf8AKK2qikpRV9NmYy0yj4HMf76Clfn1eBTl4u/XmG4La+BGUufaK7DD+7Kta0loi0yhrG2V8cTCS1gBOJpVz3H03kACuAAAAAC3rgk1dlg418rLgeWUBz80PGNMvxmWfmnkrViZR6crPf8A0W4eMk1fwdKREXjnolCIiAxrVxfhe0tM+2fB4ySGxtFK5VAc4ncMc+RdoauRcIIa63vo27RjL7j8ohtR0AbNtAqK7tFMrqbHPrHq3TznuvHadg5v50V6bA1g9LqLWgrJOYM3VJrUMx6C7eSqfjHYXWs5DieoZLA6snuVGLltVBQRvAG30h2Kxnna8EHwIptWxGz09J5ryABWFrgYcMTQ54cysp1E3sQY6y6K+JbNxrXkzPYWAULaAOa4naHAn2VeRxVzG3BY1kLo5AQbzS6nLjhkuu6ranMgaJJfPlpXHJnI0b+XqV1WdrF9Ki6r0Mbq1qcRSWYYDFjDvO1w+xb06IXeheEDwXYZA486urU6jTzKhau/B68YKmlFFpouIUe/e+nQMO+q1vW7RM9okjMBHxV4vBNLwcAABhStW1xpktpsDSIRXlP2q1sp8yR291OofzK74JnFTzJnOWPdjXChIodhBxUGcZb+RXFtsz43SF4uiSV0jDgatPNlj3qwaQT09qzrXU8KrDJJx4LuN5zGwdWK9hJXPvx/mrdlNm73xVVaZ9fTsXD1KitzsMcFTxhrRebnDYqC4g447+vf0LpIg971etUvdsC8jL3IZMxyb/fkU2JJc4nBW8nPkvS97968zVdIlEWGUskY4ZteHV5iCvogsa9lHAOa5uIIqCCNoOa+dos19EWL8Wz/AAm/uhbKD1ZfT8mraS4K7DKaiMxGtfMNB7JqF5wcFFkaKVkP6wHcFualXuEX4LMqMHoTUuy2V9+GPz6UvOJJFc6blnVAUrpJLYklERSCUCIEAogCKQgFEARSEAogCKQgFEoiIAAlFIRARRSiIAiIgKEREBjWrR9f9AvkkY+GJzyWkOutLsWnzb1ByjqKlFxOGdWIlHMrGqN1ZtAqfg83KeKfVx35ZINWrSf7PKwf4b+6nepRZnhFycdNFQ1Rl+jSuO8sd4L1Gp7ttlkP7N/hipRcPA3/AK2MiPTRGoZNpbI+B7GRuvirXCrh6IIIxxoehbs/R7yPRcOgoinsr7yZppVemrJE2bR7hm13sle89jJHoOJ5iiK6OHUY5bljxMm7lRshu+ifR3FWTLA5sThxbq0JpdNa03UREeHT8kLEM0nXfRlqe6yNiss7g0OvlsTyALoFHECgqe5YmPVu1DKyT/5UngiIsOkrXM1ZdWWbYu26AtNPySYfsn+CHV+1H+zTc/FP8ERR28SroojydtX0Wbojf4Khurdq+iz5nOJ+PYiJ20R0VyVDVe04f0afKn4p+08ypGqtp+izH9k/7qInbrkdFckO1WtOXwabf+Jk76Kg6s2r6LP/AJUngiKe3XJPSXJW3Ve1V/JZtn9S/wAF1LUu1zmIxWiKRhZg1zmObVuwVIxI7lCLqNHK7pnUYZTZFKIrjsBSiICUREBKBEQBSERAFIREAUhQiAlERASEREAREQBERAUI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5" name="Picture 12" descr="http://img2.imageshack.us/img2/6040/z39881.jpg"/>
          <p:cNvPicPr>
            <a:picLocks noChangeAspect="1" noChangeArrowheads="1"/>
          </p:cNvPicPr>
          <p:nvPr/>
        </p:nvPicPr>
        <p:blipFill>
          <a:blip r:embed="rId2" cstate="print"/>
          <a:srcRect/>
          <a:stretch>
            <a:fillRect/>
          </a:stretch>
        </p:blipFill>
        <p:spPr bwMode="auto">
          <a:xfrm>
            <a:off x="4499992" y="4149080"/>
            <a:ext cx="3026344" cy="223344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7"/>
            <a:ext cx="8229600" cy="1872207"/>
          </a:xfrm>
        </p:spPr>
        <p:txBody>
          <a:bodyPr>
            <a:normAutofit/>
          </a:bodyPr>
          <a:lstStyle/>
          <a:p>
            <a:pPr lvl="0"/>
            <a:r>
              <a:rPr lang="es-ES" dirty="0" smtClean="0"/>
              <a:t>consiste </a:t>
            </a:r>
            <a:r>
              <a:rPr lang="es-ES" dirty="0"/>
              <a:t>en la anotación de los datos más significativos de la comunicación en un formato de registro para su control y trámite dentro de la entidad.</a:t>
            </a:r>
            <a:endParaRPr lang="es-CO" dirty="0"/>
          </a:p>
          <a:p>
            <a:endParaRPr lang="es-CO" dirty="0"/>
          </a:p>
          <a:p>
            <a:endParaRPr lang="es-CO" dirty="0"/>
          </a:p>
        </p:txBody>
      </p:sp>
      <p:sp>
        <p:nvSpPr>
          <p:cNvPr id="2" name="1 Título"/>
          <p:cNvSpPr>
            <a:spLocks noGrp="1"/>
          </p:cNvSpPr>
          <p:nvPr>
            <p:ph type="title"/>
          </p:nvPr>
        </p:nvSpPr>
        <p:spPr>
          <a:xfrm>
            <a:off x="457200" y="274638"/>
            <a:ext cx="8229600" cy="922114"/>
          </a:xfrm>
        </p:spPr>
        <p:txBody>
          <a:bodyPr/>
          <a:lstStyle/>
          <a:p>
            <a:r>
              <a:rPr lang="es-ES" dirty="0" smtClean="0"/>
              <a:t>Registro</a:t>
            </a:r>
            <a:endParaRPr lang="es-CO" dirty="0"/>
          </a:p>
        </p:txBody>
      </p:sp>
      <p:pic>
        <p:nvPicPr>
          <p:cNvPr id="4" name="3 Imagen" descr="http://kurioso.files.wordpress.com/2009/11/agel_aesan.jpg"/>
          <p:cNvPicPr/>
          <p:nvPr/>
        </p:nvPicPr>
        <p:blipFill>
          <a:blip r:embed="rId2" cstate="print"/>
          <a:srcRect/>
          <a:stretch>
            <a:fillRect/>
          </a:stretch>
        </p:blipFill>
        <p:spPr bwMode="auto">
          <a:xfrm>
            <a:off x="2699792" y="3140968"/>
            <a:ext cx="3312368" cy="288032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1828800"/>
          </a:xfrm>
        </p:spPr>
        <p:txBody>
          <a:bodyPr/>
          <a:lstStyle/>
          <a:p>
            <a:pPr lvl="0"/>
            <a:r>
              <a:rPr lang="es-CO" dirty="0" smtClean="0"/>
              <a:t> formas grupos con elementos iguales o parecidos que antes estaban mezclados con otros distintos.</a:t>
            </a:r>
          </a:p>
          <a:p>
            <a:endParaRPr lang="es-CO" dirty="0"/>
          </a:p>
        </p:txBody>
      </p:sp>
      <p:sp>
        <p:nvSpPr>
          <p:cNvPr id="2" name="1 Título"/>
          <p:cNvSpPr>
            <a:spLocks noGrp="1"/>
          </p:cNvSpPr>
          <p:nvPr>
            <p:ph type="title"/>
          </p:nvPr>
        </p:nvSpPr>
        <p:spPr/>
        <p:txBody>
          <a:bodyPr/>
          <a:lstStyle/>
          <a:p>
            <a:r>
              <a:rPr lang="es-CO" dirty="0" smtClean="0"/>
              <a:t>Separación</a:t>
            </a:r>
            <a:endParaRPr lang="es-CO" dirty="0"/>
          </a:p>
        </p:txBody>
      </p:sp>
      <p:pic>
        <p:nvPicPr>
          <p:cNvPr id="4" name="3 Imagen" descr="http://fotos.eluniversal.com.mx/web_img/fotogaleria/destruccion_boletas_re7.jpg"/>
          <p:cNvPicPr/>
          <p:nvPr/>
        </p:nvPicPr>
        <p:blipFill>
          <a:blip r:embed="rId2" cstate="print"/>
          <a:srcRect/>
          <a:stretch>
            <a:fillRect/>
          </a:stretch>
        </p:blipFill>
        <p:spPr bwMode="auto">
          <a:xfrm>
            <a:off x="2627784" y="3573016"/>
            <a:ext cx="3528392" cy="266429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1470025"/>
          </a:xfrm>
        </p:spPr>
        <p:txBody>
          <a:bodyPr>
            <a:normAutofit fontScale="90000"/>
          </a:bodyPr>
          <a:lstStyle/>
          <a:p>
            <a:r>
              <a:rPr lang="es-ES" b="1" dirty="0"/>
              <a:t>unidad de correspondencia</a:t>
            </a:r>
            <a:endParaRPr lang="es-CO" dirty="0"/>
          </a:p>
        </p:txBody>
      </p:sp>
      <p:sp>
        <p:nvSpPr>
          <p:cNvPr id="3" name="2 Subtítulo"/>
          <p:cNvSpPr>
            <a:spLocks noGrp="1"/>
          </p:cNvSpPr>
          <p:nvPr>
            <p:ph type="subTitle" idx="1"/>
          </p:nvPr>
        </p:nvSpPr>
        <p:spPr>
          <a:xfrm>
            <a:off x="1371600" y="2780928"/>
            <a:ext cx="6400800" cy="2857872"/>
          </a:xfrm>
        </p:spPr>
        <p:txBody>
          <a:bodyPr/>
          <a:lstStyle/>
          <a:p>
            <a:r>
              <a:rPr lang="es-ES" b="1" dirty="0" smtClean="0">
                <a:solidFill>
                  <a:schemeClr val="tx2">
                    <a:lumMod val="75000"/>
                  </a:schemeClr>
                </a:solidFill>
              </a:rPr>
              <a:t>gestiona </a:t>
            </a:r>
            <a:r>
              <a:rPr lang="es-ES" b="1" dirty="0">
                <a:solidFill>
                  <a:schemeClr val="tx2">
                    <a:lumMod val="75000"/>
                  </a:schemeClr>
                </a:solidFill>
              </a:rPr>
              <a:t>de manera centralizada y normalizada, los servicios de recepción, radicación y distribución de sus comunicaciones.</a:t>
            </a:r>
            <a:endParaRPr lang="es-CO" b="1" dirty="0">
              <a:solidFill>
                <a:schemeClr val="tx2">
                  <a:lumMod val="75000"/>
                </a:schemeClr>
              </a:solidFill>
            </a:endParaRPr>
          </a:p>
          <a:p>
            <a:endParaRPr lang="es-CO"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1468759"/>
          </a:xfrm>
        </p:spPr>
        <p:txBody>
          <a:bodyPr/>
          <a:lstStyle/>
          <a:p>
            <a:pPr lvl="0"/>
            <a:r>
              <a:rPr lang="es-ES" dirty="0" smtClean="0"/>
              <a:t> hacer llegar una cosa o documentos a un lugar.</a:t>
            </a:r>
            <a:endParaRPr lang="es-CO" dirty="0" smtClean="0"/>
          </a:p>
          <a:p>
            <a:endParaRPr lang="es-CO" dirty="0"/>
          </a:p>
        </p:txBody>
      </p:sp>
      <p:sp>
        <p:nvSpPr>
          <p:cNvPr id="2" name="1 Título"/>
          <p:cNvSpPr>
            <a:spLocks noGrp="1"/>
          </p:cNvSpPr>
          <p:nvPr>
            <p:ph type="title"/>
          </p:nvPr>
        </p:nvSpPr>
        <p:spPr/>
        <p:txBody>
          <a:bodyPr/>
          <a:lstStyle/>
          <a:p>
            <a:r>
              <a:rPr lang="es-ES" dirty="0" smtClean="0"/>
              <a:t>Envío</a:t>
            </a:r>
            <a:endParaRPr lang="es-CO" dirty="0"/>
          </a:p>
        </p:txBody>
      </p:sp>
      <p:pic>
        <p:nvPicPr>
          <p:cNvPr id="4" name="3 Imagen" descr="http://www.aerocav.com/v1.1/images/servicios/aerocav_envio_documentos.jpg"/>
          <p:cNvPicPr/>
          <p:nvPr/>
        </p:nvPicPr>
        <p:blipFill>
          <a:blip r:embed="rId2" cstate="print"/>
          <a:srcRect/>
          <a:stretch>
            <a:fillRect/>
          </a:stretch>
        </p:blipFill>
        <p:spPr bwMode="auto">
          <a:xfrm>
            <a:off x="2411760" y="2452106"/>
            <a:ext cx="3541365" cy="349717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764704"/>
            <a:ext cx="7772400" cy="1470025"/>
          </a:xfrm>
        </p:spPr>
        <p:txBody>
          <a:bodyPr>
            <a:normAutofit fontScale="90000"/>
          </a:bodyPr>
          <a:lstStyle/>
          <a:p>
            <a:r>
              <a:rPr lang="es-ES" dirty="0" smtClean="0"/>
              <a:t>Radicación de comunicaciones oficiales</a:t>
            </a:r>
            <a:r>
              <a:rPr lang="es-CO" dirty="0" smtClean="0"/>
              <a:t/>
            </a:r>
            <a:br>
              <a:rPr lang="es-CO" dirty="0" smtClean="0"/>
            </a:br>
            <a:endParaRPr lang="es-CO" dirty="0"/>
          </a:p>
        </p:txBody>
      </p:sp>
      <p:sp>
        <p:nvSpPr>
          <p:cNvPr id="3" name="2 Subtítulo"/>
          <p:cNvSpPr>
            <a:spLocks noGrp="1"/>
          </p:cNvSpPr>
          <p:nvPr>
            <p:ph type="subTitle" idx="1"/>
          </p:nvPr>
        </p:nvSpPr>
        <p:spPr>
          <a:xfrm>
            <a:off x="1331640" y="2060848"/>
            <a:ext cx="6400800" cy="3456384"/>
          </a:xfrm>
        </p:spPr>
        <p:txBody>
          <a:bodyPr>
            <a:normAutofit fontScale="92500" lnSpcReduction="10000"/>
          </a:bodyPr>
          <a:lstStyle/>
          <a:p>
            <a:pPr algn="just"/>
            <a:r>
              <a:rPr lang="es-CO" b="1" dirty="0">
                <a:solidFill>
                  <a:schemeClr val="tx2">
                    <a:lumMod val="75000"/>
                  </a:schemeClr>
                </a:solidFill>
              </a:rPr>
              <a:t>Los procedimientos para la radicación de comunicaciones oficiales, velarán por la transparencia de la actuación administrativa, razón por la cual, no se podrán reservar números de radicación, ni habrá números repetidos, enmendados, corregidos o tachados, la numeración será asignada en estricto orden de recepción de los documentos</a:t>
            </a:r>
            <a:r>
              <a:rPr lang="es-CO"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548680"/>
            <a:ext cx="7772400" cy="1470025"/>
          </a:xfrm>
        </p:spPr>
        <p:txBody>
          <a:bodyPr>
            <a:normAutofit fontScale="90000"/>
          </a:bodyPr>
          <a:lstStyle/>
          <a:p>
            <a:r>
              <a:rPr lang="es-ES" dirty="0"/>
              <a:t>Comunicaciones internas</a:t>
            </a:r>
            <a:r>
              <a:rPr lang="es-CO" dirty="0"/>
              <a:t/>
            </a:r>
            <a:br>
              <a:rPr lang="es-CO" dirty="0"/>
            </a:br>
            <a:endParaRPr lang="es-CO" dirty="0"/>
          </a:p>
        </p:txBody>
      </p:sp>
      <p:sp>
        <p:nvSpPr>
          <p:cNvPr id="3" name="2 Subtítulo"/>
          <p:cNvSpPr>
            <a:spLocks noGrp="1"/>
          </p:cNvSpPr>
          <p:nvPr>
            <p:ph type="subTitle" idx="1"/>
          </p:nvPr>
        </p:nvSpPr>
        <p:spPr>
          <a:xfrm>
            <a:off x="1371600" y="2492896"/>
            <a:ext cx="6400800" cy="3145904"/>
          </a:xfrm>
        </p:spPr>
        <p:txBody>
          <a:bodyPr/>
          <a:lstStyle/>
          <a:p>
            <a:pPr algn="just"/>
            <a:r>
              <a:rPr lang="es-CO" dirty="0">
                <a:solidFill>
                  <a:schemeClr val="tx2">
                    <a:lumMod val="75000"/>
                  </a:schemeClr>
                </a:solidFill>
              </a:rPr>
              <a:t>Para las comunicaciones internas de carácter oficial, las entidades deberán establecer controles y procedimientos que permitan realizar un adecuado seguimiento a las mismas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548680"/>
            <a:ext cx="7772400" cy="1470025"/>
          </a:xfrm>
        </p:spPr>
        <p:txBody>
          <a:bodyPr>
            <a:normAutofit fontScale="90000"/>
          </a:bodyPr>
          <a:lstStyle/>
          <a:p>
            <a:r>
              <a:rPr lang="es-ES" dirty="0"/>
              <a:t>Control comunicaciones oficiales</a:t>
            </a:r>
            <a:r>
              <a:rPr lang="es-CO" dirty="0"/>
              <a:t/>
            </a:r>
            <a:br>
              <a:rPr lang="es-CO" dirty="0"/>
            </a:br>
            <a:endParaRPr lang="es-CO" dirty="0"/>
          </a:p>
        </p:txBody>
      </p:sp>
      <p:sp>
        <p:nvSpPr>
          <p:cNvPr id="3" name="2 Subtítulo"/>
          <p:cNvSpPr>
            <a:spLocks noGrp="1"/>
          </p:cNvSpPr>
          <p:nvPr>
            <p:ph type="subTitle" idx="1"/>
          </p:nvPr>
        </p:nvSpPr>
        <p:spPr>
          <a:xfrm>
            <a:off x="1115616" y="1700808"/>
            <a:ext cx="6400800" cy="3528392"/>
          </a:xfrm>
        </p:spPr>
        <p:txBody>
          <a:bodyPr>
            <a:normAutofit fontScale="92500"/>
          </a:bodyPr>
          <a:lstStyle/>
          <a:p>
            <a:pPr algn="just"/>
            <a:r>
              <a:rPr lang="es-ES" dirty="0">
                <a:solidFill>
                  <a:schemeClr val="tx2">
                    <a:lumMod val="75000"/>
                  </a:schemeClr>
                </a:solidFill>
              </a:rPr>
              <a:t>Las unidades de correspondencia, elaborarán planillas, formatos y controles manuales o automatizados que permitan certificar la recepción de los documentos, por parte de los funcionarios competentes y dispondrán de servicios de alerta para el seguimiento a los tiempos de respuesta de las comunicaciones recibidas</a:t>
            </a:r>
            <a:endParaRPr lang="es-CO" dirty="0">
              <a:solidFill>
                <a:schemeClr val="tx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548680"/>
            <a:ext cx="7772400" cy="1470025"/>
          </a:xfrm>
        </p:spPr>
        <p:txBody>
          <a:bodyPr>
            <a:normAutofit fontScale="90000"/>
          </a:bodyPr>
          <a:lstStyle/>
          <a:p>
            <a:r>
              <a:rPr lang="es-ES" dirty="0"/>
              <a:t>Comunicaciones oficiales recibidas</a:t>
            </a:r>
            <a:r>
              <a:rPr lang="es-CO" dirty="0"/>
              <a:t/>
            </a:r>
            <a:br>
              <a:rPr lang="es-CO" dirty="0"/>
            </a:br>
            <a:endParaRPr lang="es-CO" dirty="0"/>
          </a:p>
        </p:txBody>
      </p:sp>
      <p:sp>
        <p:nvSpPr>
          <p:cNvPr id="3" name="2 Subtítulo"/>
          <p:cNvSpPr>
            <a:spLocks noGrp="1"/>
          </p:cNvSpPr>
          <p:nvPr>
            <p:ph type="subTitle" idx="1"/>
          </p:nvPr>
        </p:nvSpPr>
        <p:spPr>
          <a:xfrm>
            <a:off x="1259632" y="1772816"/>
            <a:ext cx="6400800" cy="4032448"/>
          </a:xfrm>
        </p:spPr>
        <p:txBody>
          <a:bodyPr>
            <a:normAutofit lnSpcReduction="10000"/>
          </a:bodyPr>
          <a:lstStyle/>
          <a:p>
            <a:pPr algn="just"/>
            <a:r>
              <a:rPr lang="es-CO" dirty="0">
                <a:solidFill>
                  <a:schemeClr val="tx2">
                    <a:lumMod val="75000"/>
                  </a:schemeClr>
                </a:solidFill>
              </a:rPr>
              <a:t>Las comunicaciones oficiales que ingresen a las instituciones deberán ser revisadas, para verificar la competencia, los anexos, el destino y los datos de origen del ciudadano o entidad que las remite, dirección donde se deba enviar respuesta y asunto correspondiente, si es competencia de la entidad, se procederá a la radicación del mismo.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764704"/>
            <a:ext cx="7772400" cy="1470025"/>
          </a:xfrm>
        </p:spPr>
        <p:txBody>
          <a:bodyPr>
            <a:normAutofit fontScale="90000"/>
          </a:bodyPr>
          <a:lstStyle/>
          <a:p>
            <a:r>
              <a:rPr lang="es-ES" dirty="0"/>
              <a:t>Comunicaciones oficiales enviadas</a:t>
            </a:r>
            <a:endParaRPr lang="es-CO" dirty="0"/>
          </a:p>
        </p:txBody>
      </p:sp>
      <p:sp>
        <p:nvSpPr>
          <p:cNvPr id="3" name="2 Subtítulo"/>
          <p:cNvSpPr>
            <a:spLocks noGrp="1"/>
          </p:cNvSpPr>
          <p:nvPr>
            <p:ph type="subTitle" idx="1"/>
          </p:nvPr>
        </p:nvSpPr>
        <p:spPr>
          <a:xfrm>
            <a:off x="827584" y="2564904"/>
            <a:ext cx="7416824" cy="3744416"/>
          </a:xfrm>
        </p:spPr>
        <p:txBody>
          <a:bodyPr/>
          <a:lstStyle/>
          <a:p>
            <a:pPr algn="just"/>
            <a:r>
              <a:rPr lang="es-ES" dirty="0">
                <a:solidFill>
                  <a:schemeClr val="tx2">
                    <a:lumMod val="75000"/>
                  </a:schemeClr>
                </a:solidFill>
              </a:rPr>
              <a:t>Las comunicaciones oficiales enviadas en soporte papel, se elaborarán en original y máximo dos copias, remitiéndose el original al destinatario, la primera copia a la serie respectiva de la oficina que genera el documento</a:t>
            </a:r>
            <a:endParaRPr lang="es-CO" dirty="0">
              <a:solidFill>
                <a:schemeClr val="tx2">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764704"/>
            <a:ext cx="7772400" cy="1470025"/>
          </a:xfrm>
        </p:spPr>
        <p:txBody>
          <a:bodyPr>
            <a:normAutofit fontScale="90000"/>
          </a:bodyPr>
          <a:lstStyle/>
          <a:p>
            <a:r>
              <a:rPr lang="es-ES" dirty="0"/>
              <a:t>comunicaciones vía fax</a:t>
            </a:r>
            <a:r>
              <a:rPr lang="es-CO" dirty="0"/>
              <a:t/>
            </a:r>
            <a:br>
              <a:rPr lang="es-CO" dirty="0"/>
            </a:br>
            <a:endParaRPr lang="es-CO" dirty="0"/>
          </a:p>
        </p:txBody>
      </p:sp>
      <p:sp>
        <p:nvSpPr>
          <p:cNvPr id="3" name="2 Subtítulo"/>
          <p:cNvSpPr>
            <a:spLocks noGrp="1"/>
          </p:cNvSpPr>
          <p:nvPr>
            <p:ph type="subTitle" idx="1"/>
          </p:nvPr>
        </p:nvSpPr>
        <p:spPr>
          <a:xfrm>
            <a:off x="1371600" y="2060848"/>
            <a:ext cx="6400800" cy="4320480"/>
          </a:xfrm>
        </p:spPr>
        <p:txBody>
          <a:bodyPr/>
          <a:lstStyle/>
          <a:p>
            <a:r>
              <a:rPr lang="es-CO" dirty="0">
                <a:solidFill>
                  <a:schemeClr val="tx2">
                    <a:lumMod val="75000"/>
                  </a:schemeClr>
                </a:solidFill>
              </a:rPr>
              <a:t>Las comunicaciones recibidas y enviadas por este medio, se tramitarán, teniendo en cuenta la información que forma parte integral de las series establecidas en las tablas de retención documental.</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117</TotalTime>
  <Words>749</Words>
  <Application>Microsoft Office PowerPoint</Application>
  <PresentationFormat>Presentación en pantalla (4:3)</PresentationFormat>
  <Paragraphs>60</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Concurrencia</vt:lpstr>
      <vt:lpstr>  Con relación al Acuerdo 060 de 2001,   POR EL CUAL SE ESTABLECEN PAUTAS PARA LA ADMINISTRACIÓN DE LAS COMUNICACIONES OFICIALES EN LAS ENTIDADES PÚBLICAS Y LAS PRIVADAS QUE CUMPLEN FUNCIONES PÚBLICAS. </vt:lpstr>
      <vt:lpstr>comunicaciones oficiales? </vt:lpstr>
      <vt:lpstr>unidad de correspondencia</vt:lpstr>
      <vt:lpstr>Radicación de comunicaciones oficiales </vt:lpstr>
      <vt:lpstr>Comunicaciones internas </vt:lpstr>
      <vt:lpstr>Control comunicaciones oficiales </vt:lpstr>
      <vt:lpstr>Comunicaciones oficiales recibidas </vt:lpstr>
      <vt:lpstr>Comunicaciones oficiales enviadas</vt:lpstr>
      <vt:lpstr>comunicaciones vía fax </vt:lpstr>
      <vt:lpstr>Comunicaciones  oficiales por correo electrónico </vt:lpstr>
      <vt:lpstr>horario de atención al público en la unidad de correspondencia</vt:lpstr>
      <vt:lpstr>Procedimiento  para el recibo de documentos</vt:lpstr>
      <vt:lpstr>Recepción: </vt:lpstr>
      <vt:lpstr>Clasificación: </vt:lpstr>
      <vt:lpstr>Apertura</vt:lpstr>
      <vt:lpstr>Revisión</vt:lpstr>
      <vt:lpstr>Radicación</vt:lpstr>
      <vt:lpstr>Registro</vt:lpstr>
      <vt:lpstr>Reparto</vt:lpstr>
      <vt:lpstr>Dependencia</vt:lpstr>
      <vt:lpstr>Despacho de documentos </vt:lpstr>
      <vt:lpstr>Oficina productora</vt:lpstr>
      <vt:lpstr>Elaboración</vt:lpstr>
      <vt:lpstr>Firma</vt:lpstr>
      <vt:lpstr>Traslado</vt:lpstr>
      <vt:lpstr>Verificación</vt:lpstr>
      <vt:lpstr>Numeración y flechado</vt:lpstr>
      <vt:lpstr>Registro</vt:lpstr>
      <vt:lpstr>Separación</vt:lpstr>
      <vt:lpstr>Envío</vt:lpstr>
    </vt:vector>
  </TitlesOfParts>
  <Company>Windows XP Titan Ultimate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Adriana</dc:creator>
  <cp:lastModifiedBy>Adriana</cp:lastModifiedBy>
  <cp:revision>12</cp:revision>
  <dcterms:created xsi:type="dcterms:W3CDTF">2014-02-20T00:26:29Z</dcterms:created>
  <dcterms:modified xsi:type="dcterms:W3CDTF">2014-02-20T02:24:07Z</dcterms:modified>
</cp:coreProperties>
</file>